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Lst>
  <p:notesMasterIdLst>
    <p:notesMasterId r:id="rId67"/>
  </p:notesMasterIdLst>
  <p:handoutMasterIdLst>
    <p:handoutMasterId r:id="rId68"/>
  </p:handoutMasterIdLst>
  <p:sldIdLst>
    <p:sldId id="1486" r:id="rId7"/>
    <p:sldId id="1374" r:id="rId8"/>
    <p:sldId id="1865" r:id="rId9"/>
    <p:sldId id="1867" r:id="rId10"/>
    <p:sldId id="1866" r:id="rId11"/>
    <p:sldId id="401" r:id="rId12"/>
    <p:sldId id="1350" r:id="rId13"/>
    <p:sldId id="1690" r:id="rId14"/>
    <p:sldId id="1716" r:id="rId15"/>
    <p:sldId id="1717" r:id="rId16"/>
    <p:sldId id="268" r:id="rId17"/>
    <p:sldId id="360" r:id="rId18"/>
    <p:sldId id="361" r:id="rId19"/>
    <p:sldId id="362" r:id="rId20"/>
    <p:sldId id="1711" r:id="rId21"/>
    <p:sldId id="1355" r:id="rId22"/>
    <p:sldId id="798" r:id="rId23"/>
    <p:sldId id="315" r:id="rId24"/>
    <p:sldId id="388" r:id="rId25"/>
    <p:sldId id="389" r:id="rId26"/>
    <p:sldId id="390" r:id="rId27"/>
    <p:sldId id="1718" r:id="rId28"/>
    <p:sldId id="1719" r:id="rId29"/>
    <p:sldId id="1703" r:id="rId30"/>
    <p:sldId id="1704" r:id="rId31"/>
    <p:sldId id="1705" r:id="rId32"/>
    <p:sldId id="1694" r:id="rId33"/>
    <p:sldId id="1551" r:id="rId34"/>
    <p:sldId id="391" r:id="rId35"/>
    <p:sldId id="397" r:id="rId36"/>
    <p:sldId id="1712" r:id="rId37"/>
    <p:sldId id="1700" r:id="rId38"/>
    <p:sldId id="1701" r:id="rId39"/>
    <p:sldId id="366" r:id="rId40"/>
    <p:sldId id="1713" r:id="rId41"/>
    <p:sldId id="1698" r:id="rId42"/>
    <p:sldId id="394" r:id="rId43"/>
    <p:sldId id="1714" r:id="rId44"/>
    <p:sldId id="1553" r:id="rId45"/>
    <p:sldId id="1555" r:id="rId46"/>
    <p:sldId id="1720" r:id="rId47"/>
    <p:sldId id="1723" r:id="rId48"/>
    <p:sldId id="1721" r:id="rId49"/>
    <p:sldId id="1724" r:id="rId50"/>
    <p:sldId id="1726" r:id="rId51"/>
    <p:sldId id="1715" r:id="rId52"/>
    <p:sldId id="1708" r:id="rId53"/>
    <p:sldId id="1707" r:id="rId54"/>
    <p:sldId id="292" r:id="rId55"/>
    <p:sldId id="1509" r:id="rId56"/>
    <p:sldId id="1728" r:id="rId57"/>
    <p:sldId id="1729" r:id="rId58"/>
    <p:sldId id="1731" r:id="rId59"/>
    <p:sldId id="1733" r:id="rId60"/>
    <p:sldId id="1737" r:id="rId61"/>
    <p:sldId id="1736" r:id="rId62"/>
    <p:sldId id="403" r:id="rId63"/>
    <p:sldId id="1702" r:id="rId64"/>
    <p:sldId id="1727" r:id="rId65"/>
    <p:sldId id="1710" r:id="rId6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2A1F27-D551-45A3-9203-EB5A74737748}">
          <p14:sldIdLst>
            <p14:sldId id="1486"/>
            <p14:sldId id="1374"/>
            <p14:sldId id="1865"/>
            <p14:sldId id="1867"/>
            <p14:sldId id="1866"/>
            <p14:sldId id="401"/>
            <p14:sldId id="1350"/>
            <p14:sldId id="1690"/>
            <p14:sldId id="1716"/>
            <p14:sldId id="1717"/>
            <p14:sldId id="268"/>
            <p14:sldId id="360"/>
            <p14:sldId id="361"/>
            <p14:sldId id="362"/>
            <p14:sldId id="1711"/>
            <p14:sldId id="1355"/>
            <p14:sldId id="798"/>
            <p14:sldId id="315"/>
            <p14:sldId id="388"/>
            <p14:sldId id="389"/>
            <p14:sldId id="390"/>
            <p14:sldId id="1718"/>
            <p14:sldId id="1719"/>
            <p14:sldId id="1703"/>
            <p14:sldId id="1704"/>
            <p14:sldId id="1705"/>
          </p14:sldIdLst>
        </p14:section>
        <p14:section name="Untitled Section" id="{6C350D69-EF2E-4D25-93B9-6B7B96189C5F}">
          <p14:sldIdLst>
            <p14:sldId id="1694"/>
            <p14:sldId id="1551"/>
            <p14:sldId id="391"/>
            <p14:sldId id="397"/>
            <p14:sldId id="1712"/>
            <p14:sldId id="1700"/>
            <p14:sldId id="1701"/>
            <p14:sldId id="366"/>
            <p14:sldId id="1713"/>
            <p14:sldId id="1698"/>
            <p14:sldId id="394"/>
            <p14:sldId id="1714"/>
            <p14:sldId id="1553"/>
            <p14:sldId id="1555"/>
            <p14:sldId id="1720"/>
            <p14:sldId id="1723"/>
            <p14:sldId id="1721"/>
            <p14:sldId id="1724"/>
            <p14:sldId id="1726"/>
            <p14:sldId id="1715"/>
            <p14:sldId id="1708"/>
            <p14:sldId id="1707"/>
            <p14:sldId id="292"/>
            <p14:sldId id="1509"/>
            <p14:sldId id="1728"/>
            <p14:sldId id="1729"/>
            <p14:sldId id="1731"/>
            <p14:sldId id="1733"/>
            <p14:sldId id="1737"/>
            <p14:sldId id="1736"/>
            <p14:sldId id="403"/>
            <p14:sldId id="1702"/>
            <p14:sldId id="1727"/>
            <p14:sldId id="17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725FB-8B4E-4C93-ABEF-CFC05D6CDEC6}" v="2220" dt="2018-08-31T20:52:52.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82307" autoAdjust="0"/>
  </p:normalViewPr>
  <p:slideViewPr>
    <p:cSldViewPr>
      <p:cViewPr>
        <p:scale>
          <a:sx n="96" d="100"/>
          <a:sy n="96" d="100"/>
        </p:scale>
        <p:origin x="-42" y="159"/>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2/24/2019 10:14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2/24/2019 10:14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2/24/2019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98201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a:solidFill>
                  <a:schemeClr val="tx1"/>
                </a:solidFill>
                <a:effectLst/>
                <a:latin typeface="Segoe UI Light" pitchFamily="34" charset="0"/>
                <a:ea typeface="+mn-ea"/>
                <a:cs typeface="+mn-cs"/>
              </a:rPr>
              <a:t>Symmetric Multi-Processing (SMP) </a:t>
            </a:r>
          </a:p>
          <a:p>
            <a:r>
              <a:rPr lang="en-GB" sz="900" b="0" i="0" u="none" strike="noStrike" kern="1200" dirty="0">
                <a:solidFill>
                  <a:schemeClr val="tx1"/>
                </a:solidFill>
                <a:effectLst/>
                <a:latin typeface="Segoe UI Light" pitchFamily="34" charset="0"/>
                <a:ea typeface="+mn-ea"/>
                <a:cs typeface="+mn-cs"/>
              </a:rPr>
              <a:t>Massively Parallel Processing (MPP)</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In a </a:t>
            </a:r>
            <a:r>
              <a:rPr lang="en-GB" sz="900" b="1" i="0" u="none" strike="noStrike" kern="1200" dirty="0">
                <a:solidFill>
                  <a:schemeClr val="tx1"/>
                </a:solidFill>
                <a:effectLst/>
                <a:latin typeface="Segoe UI Light" pitchFamily="34" charset="0"/>
                <a:ea typeface="+mn-ea"/>
                <a:cs typeface="+mn-cs"/>
              </a:rPr>
              <a:t>shared nothing architecture</a:t>
            </a:r>
            <a:r>
              <a:rPr lang="en-GB" sz="900" b="0" i="0" u="none" strike="noStrike" kern="1200" dirty="0">
                <a:solidFill>
                  <a:schemeClr val="tx1"/>
                </a:solidFill>
                <a:effectLst/>
                <a:latin typeface="Segoe UI Light" pitchFamily="34" charset="0"/>
                <a:ea typeface="+mn-ea"/>
                <a:cs typeface="+mn-cs"/>
              </a:rPr>
              <a:t>, there is no single point of contention across the system and nodes do not share memory or disk storage. Data is horizontally partitioned across nodes, such that each node has a subset of rows from each table in the database. Each node then processes only the rows on its own disks. Systems based on this architecture can achieve massive scale as there is no single bottleneck to slow down the system</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01404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Compute Node VM hosting two key components of SQL DW.  </a:t>
            </a:r>
          </a:p>
          <a:p>
            <a:r>
              <a:rPr lang="en-US" sz="900" kern="1200" dirty="0">
                <a:solidFill>
                  <a:schemeClr val="tx1"/>
                </a:solidFill>
                <a:effectLst/>
                <a:latin typeface="Segoe UI Light" pitchFamily="34" charset="0"/>
                <a:ea typeface="+mn-ea"/>
                <a:cs typeface="+mn-cs"/>
              </a:rPr>
              <a:t>These two key SQL DB and DMS.  </a:t>
            </a:r>
          </a:p>
          <a:p>
            <a:r>
              <a:rPr lang="en-US" sz="900" kern="1200" dirty="0">
                <a:solidFill>
                  <a:schemeClr val="tx1"/>
                </a:solidFill>
                <a:effectLst/>
                <a:latin typeface="Segoe UI Light" pitchFamily="34" charset="0"/>
                <a:ea typeface="+mn-ea"/>
                <a:cs typeface="+mn-cs"/>
              </a:rPr>
              <a:t>DMS, stands for Data Movement Service</a:t>
            </a:r>
          </a:p>
          <a:p>
            <a:r>
              <a:rPr lang="en-US" sz="900" kern="1200" dirty="0">
                <a:solidFill>
                  <a:schemeClr val="tx1"/>
                </a:solidFill>
                <a:effectLst/>
                <a:latin typeface="Segoe UI Light" pitchFamily="34" charset="0"/>
                <a:ea typeface="+mn-ea"/>
                <a:cs typeface="+mn-cs"/>
              </a:rPr>
              <a:t>cover more later on why move data</a:t>
            </a:r>
          </a:p>
          <a:p>
            <a:r>
              <a:rPr lang="en-US" sz="900" kern="1200" dirty="0">
                <a:solidFill>
                  <a:schemeClr val="tx1"/>
                </a:solidFill>
                <a:effectLst/>
                <a:latin typeface="Segoe UI Light" pitchFamily="34" charset="0"/>
                <a:ea typeface="+mn-ea"/>
                <a:cs typeface="+mn-cs"/>
              </a:rPr>
              <a:t>SQL DB crunching the data and DMS moving </a:t>
            </a:r>
          </a:p>
          <a:p>
            <a:r>
              <a:rPr lang="en-US" sz="900" kern="1200" dirty="0">
                <a:solidFill>
                  <a:schemeClr val="tx1"/>
                </a:solidFill>
                <a:effectLst/>
                <a:latin typeface="Segoe UI Light" pitchFamily="34" charset="0"/>
                <a:ea typeface="+mn-ea"/>
                <a:cs typeface="+mn-cs"/>
              </a:rPr>
              <a:t>Third component to SQL DW, the Engine.  </a:t>
            </a:r>
          </a:p>
          <a:p>
            <a:r>
              <a:rPr lang="en-US" sz="900" kern="1200" dirty="0">
                <a:solidFill>
                  <a:schemeClr val="tx1"/>
                </a:solidFill>
                <a:effectLst/>
                <a:latin typeface="Segoe UI Light" pitchFamily="34" charset="0"/>
                <a:ea typeface="+mn-ea"/>
                <a:cs typeface="+mn-cs"/>
              </a:rPr>
              <a:t>primary function is to optimize and manage incoming work.  </a:t>
            </a:r>
          </a:p>
          <a:p>
            <a:r>
              <a:rPr lang="en-US" sz="900" kern="1200" dirty="0">
                <a:solidFill>
                  <a:schemeClr val="tx1"/>
                </a:solidFill>
                <a:effectLst/>
                <a:latin typeface="Segoe UI Light" pitchFamily="34" charset="0"/>
                <a:ea typeface="+mn-ea"/>
                <a:cs typeface="+mn-cs"/>
              </a:rPr>
              <a:t>Engine parses and creates query plans.</a:t>
            </a:r>
          </a:p>
          <a:p>
            <a:r>
              <a:rPr lang="en-US" sz="900" kern="1200" dirty="0">
                <a:solidFill>
                  <a:schemeClr val="tx1"/>
                </a:solidFill>
                <a:effectLst/>
                <a:latin typeface="Segoe UI Light" pitchFamily="34" charset="0"/>
                <a:ea typeface="+mn-ea"/>
                <a:cs typeface="+mn-cs"/>
              </a:rPr>
              <a:t>Compute node has several SQL databases.  </a:t>
            </a:r>
          </a:p>
          <a:p>
            <a:r>
              <a:rPr lang="en-US" sz="900" kern="1200" dirty="0">
                <a:solidFill>
                  <a:schemeClr val="tx1"/>
                </a:solidFill>
                <a:effectLst/>
                <a:latin typeface="Segoe UI Light" pitchFamily="34" charset="0"/>
                <a:ea typeface="+mn-ea"/>
                <a:cs typeface="+mn-cs"/>
              </a:rPr>
              <a:t>MPP</a:t>
            </a:r>
          </a:p>
          <a:p>
            <a:r>
              <a:rPr lang="en-US" sz="900" kern="1200" dirty="0">
                <a:solidFill>
                  <a:schemeClr val="tx1"/>
                </a:solidFill>
                <a:effectLst/>
                <a:latin typeface="Segoe UI Light" pitchFamily="34" charset="0"/>
                <a:ea typeface="+mn-ea"/>
                <a:cs typeface="+mn-cs"/>
              </a:rPr>
              <a:t>60 databases equally divided </a:t>
            </a:r>
          </a:p>
          <a:p>
            <a:r>
              <a:rPr lang="en-US" sz="900" kern="1200" dirty="0">
                <a:solidFill>
                  <a:schemeClr val="tx1"/>
                </a:solidFill>
                <a:effectLst/>
                <a:latin typeface="Segoe UI Light" pitchFamily="34" charset="0"/>
                <a:ea typeface="+mn-ea"/>
                <a:cs typeface="+mn-cs"/>
              </a:rPr>
              <a:t>This example is DW500, each compute node is hosting 12 databases.</a:t>
            </a:r>
          </a:p>
          <a:p>
            <a:r>
              <a:rPr lang="en-US" sz="900" kern="1200" dirty="0">
                <a:solidFill>
                  <a:schemeClr val="tx1"/>
                </a:solidFill>
                <a:effectLst/>
                <a:latin typeface="Segoe UI Light" pitchFamily="34" charset="0"/>
                <a:ea typeface="+mn-ea"/>
                <a:cs typeface="+mn-cs"/>
              </a:rPr>
              <a:t>Let’s say we want to take this DW500 and scale it up to a DW1000</a:t>
            </a:r>
          </a:p>
          <a:p>
            <a:r>
              <a:rPr lang="en-US" sz="900" kern="1200" dirty="0">
                <a:solidFill>
                  <a:schemeClr val="tx1"/>
                </a:solidFill>
                <a:effectLst/>
                <a:latin typeface="Segoe UI Light" pitchFamily="34" charset="0"/>
                <a:ea typeface="+mn-ea"/>
                <a:cs typeface="+mn-cs"/>
              </a:rPr>
              <a:t>What happens behind the scenes?  </a:t>
            </a:r>
          </a:p>
          <a:p>
            <a:r>
              <a:rPr lang="en-US" sz="900" kern="1200" dirty="0">
                <a:solidFill>
                  <a:schemeClr val="tx1"/>
                </a:solidFill>
                <a:effectLst/>
                <a:latin typeface="Segoe UI Light" pitchFamily="34" charset="0"/>
                <a:ea typeface="+mn-ea"/>
                <a:cs typeface="+mn-cs"/>
              </a:rPr>
              <a:t>(1) take all of the SQL Databases down, (2) add 5 more compute nodes </a:t>
            </a:r>
          </a:p>
          <a:p>
            <a:r>
              <a:rPr lang="en-US" sz="900" kern="1200" dirty="0">
                <a:solidFill>
                  <a:schemeClr val="tx1"/>
                </a:solidFill>
                <a:effectLst/>
                <a:latin typeface="Segoe UI Light" pitchFamily="34" charset="0"/>
                <a:ea typeface="+mn-ea"/>
                <a:cs typeface="+mn-cs"/>
              </a:rPr>
              <a:t>(3) start up the SQL DB databases again.  </a:t>
            </a:r>
          </a:p>
          <a:p>
            <a:r>
              <a:rPr lang="en-US" sz="900" kern="1200" dirty="0">
                <a:solidFill>
                  <a:schemeClr val="tx1"/>
                </a:solidFill>
                <a:effectLst/>
                <a:latin typeface="Segoe UI Light" pitchFamily="34" charset="0"/>
                <a:ea typeface="+mn-ea"/>
                <a:cs typeface="+mn-cs"/>
              </a:rPr>
              <a:t>some of the databases are on different compute nodes </a:t>
            </a:r>
          </a:p>
          <a:p>
            <a:r>
              <a:rPr lang="en-US" sz="900" kern="1200" dirty="0">
                <a:solidFill>
                  <a:schemeClr val="tx1"/>
                </a:solidFill>
                <a:effectLst/>
                <a:latin typeface="Segoe UI Light" pitchFamily="34" charset="0"/>
                <a:ea typeface="+mn-ea"/>
                <a:cs typeface="+mn-cs"/>
              </a:rPr>
              <a:t>6 distributions per node rather than 12</a:t>
            </a:r>
          </a:p>
          <a:p>
            <a:r>
              <a:rPr lang="en-US" sz="900" kern="1200" dirty="0">
                <a:solidFill>
                  <a:schemeClr val="tx1"/>
                </a:solidFill>
                <a:effectLst/>
                <a:latin typeface="Segoe UI Light" pitchFamily="34" charset="0"/>
                <a:ea typeface="+mn-ea"/>
                <a:cs typeface="+mn-cs"/>
              </a:rPr>
              <a:t>Each Node has half the work now</a:t>
            </a:r>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18</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85352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38590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346649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54859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96934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35741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dirty="0"/>
              <a:t>Fully managed</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368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E9AFFF-354B-4475-B8EF-1A50F253B0F0}" type="slidenum">
              <a:rPr lang="en-US" smtClean="0"/>
              <a:t>30</a:t>
            </a:fld>
            <a:endParaRPr lang="en-US"/>
          </a:p>
        </p:txBody>
      </p:sp>
    </p:spTree>
    <p:extLst>
      <p:ext uri="{BB962C8B-B14F-4D97-AF65-F5344CB8AC3E}">
        <p14:creationId xmlns:p14="http://schemas.microsoft.com/office/powerpoint/2010/main" val="3689899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2/24/2019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2/24/2019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745541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2/24/2019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157026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BCP and SSIS come through</a:t>
            </a:r>
            <a:r>
              <a:rPr lang="en-US" baseline="0" dirty="0"/>
              <a:t> the “front-door” Control Node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2/24/2019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136886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2/24/2019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246637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Platform as a Service (PaaS)</a:t>
            </a:r>
          </a:p>
          <a:p>
            <a:pPr marL="0" indent="0">
              <a:buNone/>
            </a:pPr>
            <a:r>
              <a:rPr lang="en-GB" dirty="0"/>
              <a:t>Leverages the cloud</a:t>
            </a:r>
          </a:p>
          <a:p>
            <a:endParaRPr lang="en-GB" dirty="0"/>
          </a:p>
          <a:p>
            <a:r>
              <a:rPr lang="en-GB" dirty="0"/>
              <a:t>Database</a:t>
            </a:r>
            <a:r>
              <a:rPr lang="en-GB" baseline="0" dirty="0"/>
              <a:t> snapshots are taken on a regular basis to support a global 8 hour RPO</a:t>
            </a:r>
          </a:p>
          <a:p>
            <a:r>
              <a:rPr lang="en-GB" baseline="0" dirty="0"/>
              <a:t>A geo redundant snapshot can be used to bring online the database in any region</a:t>
            </a:r>
          </a:p>
          <a:p>
            <a:endParaRPr lang="en-GB" baseline="0" dirty="0"/>
          </a:p>
          <a:p>
            <a:r>
              <a:rPr lang="en-GB" dirty="0"/>
              <a:t>1 backup a day made available</a:t>
            </a:r>
          </a:p>
          <a:p>
            <a:r>
              <a:rPr lang="en-GB" dirty="0"/>
              <a:t>Standard RA-GRS rates (per GB)</a:t>
            </a:r>
          </a:p>
          <a:p>
            <a:r>
              <a:rPr lang="en-GB" dirty="0"/>
              <a:t>Charged for full size of the backup</a:t>
            </a:r>
          </a:p>
          <a:p>
            <a:endParaRPr lang="en-GB" baseline="0" dirty="0"/>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1205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2/24/2019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589685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128 coming soon…</a:t>
            </a:r>
          </a:p>
        </p:txBody>
      </p:sp>
      <p:sp>
        <p:nvSpPr>
          <p:cNvPr id="4" name="Slide Number Placeholder 3"/>
          <p:cNvSpPr>
            <a:spLocks noGrp="1"/>
          </p:cNvSpPr>
          <p:nvPr>
            <p:ph type="sldNum" sz="quarter" idx="10"/>
          </p:nvPr>
        </p:nvSpPr>
        <p:spPr/>
        <p:txBody>
          <a:bodyPr/>
          <a:lstStyle/>
          <a:p>
            <a:fld id="{F5194323-46EB-47FD-802B-1151F9FD2B5B}" type="slidenum">
              <a:rPr lang="en-US" smtClean="0"/>
              <a:t>39</a:t>
            </a:fld>
            <a:endParaRPr lang="en-US"/>
          </a:p>
        </p:txBody>
      </p:sp>
    </p:spTree>
    <p:extLst>
      <p:ext uri="{BB962C8B-B14F-4D97-AF65-F5344CB8AC3E}">
        <p14:creationId xmlns:p14="http://schemas.microsoft.com/office/powerpoint/2010/main" val="1769057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t>
            </a:r>
          </a:p>
          <a:p>
            <a:r>
              <a:rPr lang="en-US" dirty="0"/>
              <a:t>-Dynamic: as you scale, queries have more slots and ram to run faster, not more of those queries.</a:t>
            </a:r>
          </a:p>
          <a:p>
            <a:r>
              <a:rPr lang="en-US" dirty="0"/>
              <a:t>-Static: as you scale, queries have the same amount of slots and ram, you can run more of them.</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2/24/2019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61296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2/25/2019 9:05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0506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2/24/2019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017539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573">
              <a:spcAft>
                <a:spcPts val="352"/>
              </a:spcAft>
              <a:defRPr/>
            </a:pPr>
            <a:endParaRPr lang="en-US" dirty="0">
              <a:effectLst/>
              <a:latin typeface="Segoe UI" panose="020B0502040204020203" pitchFamily="34" charset="0"/>
              <a:ea typeface="Calibri"/>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2/24/2019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197961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749542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833824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501139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10:14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65821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a:t>Fully managed</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2/24/2019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94423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2/24/2019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9251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Archive on the way in to the warehouse</a:t>
            </a:r>
          </a:p>
          <a:p>
            <a:pPr marL="628650" lvl="1" indent="-171450">
              <a:buFont typeface="Arial" panose="020B0604020202020204" pitchFamily="34" charset="0"/>
              <a:buChar char="•"/>
            </a:pPr>
            <a:r>
              <a:rPr lang="en-GB" baseline="0" dirty="0"/>
              <a:t>Geo-redundant blob storage guarantees your data</a:t>
            </a:r>
          </a:p>
          <a:p>
            <a:pPr marL="628650" lvl="1" indent="-171450">
              <a:buFont typeface="Arial" panose="020B0604020202020204" pitchFamily="34" charset="0"/>
              <a:buChar char="•"/>
            </a:pPr>
            <a:r>
              <a:rPr lang="en-GB" baseline="0" dirty="0"/>
              <a:t>Allows for RPO 0 Data Warehouse architectures</a:t>
            </a:r>
          </a:p>
          <a:p>
            <a:pPr marL="628650" lvl="1" indent="-171450">
              <a:buFont typeface="Arial" panose="020B0604020202020204" pitchFamily="34" charset="0"/>
              <a:buChar char="•"/>
            </a:pPr>
            <a:r>
              <a:rPr lang="en-GB" baseline="0" dirty="0"/>
              <a:t>Allows for point in time restart-ability of ELT</a:t>
            </a:r>
          </a:p>
          <a:p>
            <a:pPr marL="171450" indent="-171450">
              <a:buFont typeface="Arial" panose="020B0604020202020204" pitchFamily="34" charset="0"/>
              <a:buChar char="•"/>
            </a:pPr>
            <a:r>
              <a:rPr lang="en-GB" baseline="0" dirty="0"/>
              <a:t>Resume / Pause Pattern</a:t>
            </a:r>
            <a:endParaRPr lang="en-GB" dirty="0"/>
          </a:p>
          <a:p>
            <a:pPr marL="0" indent="0">
              <a:buNone/>
            </a:pPr>
            <a:endParaRPr lang="en-GB" dirty="0"/>
          </a:p>
        </p:txBody>
      </p:sp>
      <p:sp>
        <p:nvSpPr>
          <p:cNvPr id="4" name="Slide Number Placeholder 3"/>
          <p:cNvSpPr>
            <a:spLocks noGrp="1"/>
          </p:cNvSpPr>
          <p:nvPr>
            <p:ph type="sldNum" sz="quarter" idx="10"/>
          </p:nvPr>
        </p:nvSpPr>
        <p:spPr/>
        <p:txBody>
          <a:bodyPr/>
          <a:lstStyle/>
          <a:p>
            <a:fld id="{4484ABEE-72D2-4711-B507-13A06E438805}" type="slidenum">
              <a:rPr lang="en-US" smtClean="0"/>
              <a:t>12</a:t>
            </a:fld>
            <a:endParaRPr lang="en-US" dirty="0"/>
          </a:p>
        </p:txBody>
      </p:sp>
    </p:spTree>
    <p:extLst>
      <p:ext uri="{BB962C8B-B14F-4D97-AF65-F5344CB8AC3E}">
        <p14:creationId xmlns:p14="http://schemas.microsoft.com/office/powerpoint/2010/main" val="109234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Consistent single view of raw data held in Blob Storage accessible by all consumers of data </a:t>
            </a:r>
          </a:p>
          <a:p>
            <a:pPr marL="171450" indent="-171450">
              <a:buFont typeface="Arial" panose="020B0604020202020204" pitchFamily="34" charset="0"/>
              <a:buChar char="•"/>
            </a:pPr>
            <a:r>
              <a:rPr lang="en-GB" baseline="0" dirty="0"/>
              <a:t>Customer specific DWU settings allowing for simple chargeback models</a:t>
            </a:r>
            <a:endParaRPr lang="en-GB" dirty="0"/>
          </a:p>
          <a:p>
            <a:endParaRPr lang="en-GB" dirty="0"/>
          </a:p>
        </p:txBody>
      </p:sp>
      <p:sp>
        <p:nvSpPr>
          <p:cNvPr id="4" name="Slide Number Placeholder 3"/>
          <p:cNvSpPr>
            <a:spLocks noGrp="1"/>
          </p:cNvSpPr>
          <p:nvPr>
            <p:ph type="sldNum" sz="quarter" idx="10"/>
          </p:nvPr>
        </p:nvSpPr>
        <p:spPr/>
        <p:txBody>
          <a:bodyPr/>
          <a:lstStyle/>
          <a:p>
            <a:fld id="{4484ABEE-72D2-4711-B507-13A06E438805}" type="slidenum">
              <a:rPr lang="en-US" smtClean="0"/>
              <a:t>13</a:t>
            </a:fld>
            <a:endParaRPr lang="en-US" dirty="0"/>
          </a:p>
        </p:txBody>
      </p:sp>
    </p:spTree>
    <p:extLst>
      <p:ext uri="{BB962C8B-B14F-4D97-AF65-F5344CB8AC3E}">
        <p14:creationId xmlns:p14="http://schemas.microsoft.com/office/powerpoint/2010/main" val="2489199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14</a:t>
            </a:fld>
            <a:endParaRPr lang="en-US"/>
          </a:p>
        </p:txBody>
      </p:sp>
    </p:spTree>
    <p:extLst>
      <p:ext uri="{BB962C8B-B14F-4D97-AF65-F5344CB8AC3E}">
        <p14:creationId xmlns:p14="http://schemas.microsoft.com/office/powerpoint/2010/main" val="2711732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196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66710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7343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0836745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Microsoft Intelligent Cloud Architect Boot Camp </a:t>
            </a:r>
            <a:r>
              <a:rPr lang="en-US" sz="2200" kern="1200" dirty="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2" r:id="rId12"/>
    <p:sldLayoutId id="2147484474" r:id="rId13"/>
    <p:sldLayoutId id="2147484476" r:id="rId14"/>
    <p:sldLayoutId id="2147484478" r:id="rId15"/>
    <p:sldLayoutId id="2147484503" r:id="rId16"/>
    <p:sldLayoutId id="2147484504" r:id="rId17"/>
    <p:sldLayoutId id="2147484505" r:id="rId18"/>
    <p:sldLayoutId id="214748447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yella/Airlift" TargetMode="External"/><Relationship Id="rId2" Type="http://schemas.openxmlformats.org/officeDocument/2006/relationships/hyperlink" Target="http://bit.ly/2Ed6sh5"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8" Type="http://schemas.openxmlformats.org/officeDocument/2006/relationships/hyperlink" Target="https://docs.microsoft.com/en-us/azure/sql-data-warehouse/sql-data-warehouse-tables-temporary" TargetMode="External"/><Relationship Id="rId3" Type="http://schemas.openxmlformats.org/officeDocument/2006/relationships/hyperlink" Target="https://docs.microsoft.com/en-us/azure/sql-data-warehouse/what-is-a-data-warehouse-unit-dwu-cdwu" TargetMode="External"/><Relationship Id="rId7" Type="http://schemas.openxmlformats.org/officeDocument/2006/relationships/hyperlink" Target="https://docs.microsoft.com/en-us/azure/sql-data-warehouse/memory-and-concurrency-limits#concurrency-maximums"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hyperlink" Target="https://docs.microsoft.com/en-us/azure/sql-data-warehouse/memory-and-concurrency-limits" TargetMode="External"/><Relationship Id="rId5" Type="http://schemas.openxmlformats.org/officeDocument/2006/relationships/hyperlink" Target="https://docs.microsoft.com/en-us/azure/sql-data-warehouse/resource-classes-for-workload-management" TargetMode="External"/><Relationship Id="rId4" Type="http://schemas.openxmlformats.org/officeDocument/2006/relationships/hyperlink" Target="https://docs.microsoft.com/en-us/azure/sql-data-warehouse/sql-data-warehouse-get-started-create-support-ticket"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msdn.microsoft.com/library/ms186981.aspx" TargetMode="External"/><Relationship Id="rId2" Type="http://schemas.openxmlformats.org/officeDocument/2006/relationships/hyperlink" Target="https://docs.microsoft.com/en-us/azure/sql-data-warehouse/sql-data-warehouse-tables-data-types" TargetMode="Externa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hyperlink" Target="https://support.microsoft.com/en-us/help/913050/error-message-when-you-run-a-query-in-sql-server-2005-internal-error-a" TargetMode="Externa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hyperlink" Target="http://aka.ms/sql-dw-feedback" TargetMode="External"/><Relationship Id="rId2" Type="http://schemas.openxmlformats.org/officeDocument/2006/relationships/hyperlink" Target="http://aka.ms/sqldw" TargetMode="Externa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051" y="1744662"/>
            <a:ext cx="12115800" cy="1520416"/>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051" y="1324598"/>
            <a:ext cx="11888787" cy="572464"/>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051" y="4528581"/>
            <a:ext cx="12115800" cy="10464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Row by row processing needs.</a:t>
            </a:r>
          </a:p>
          <a:p>
            <a:r>
              <a:rPr lang="en-US" sz="2800" dirty="0"/>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051" y="4067798"/>
            <a:ext cx="11888787"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8083" y="1625320"/>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50169" y="1823291"/>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819" y="2021263"/>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907" y="2219235"/>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8083" y="2417208"/>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907" y="2979191"/>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993" y="3177162"/>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643" y="3375134"/>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731" y="3573106"/>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907" y="3771079"/>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594" y="4809966"/>
            <a:ext cx="460563" cy="1329949"/>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3025" y="4809968"/>
            <a:ext cx="460562" cy="132995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767" y="4379080"/>
            <a:ext cx="978270" cy="506824"/>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991" y="2889610"/>
            <a:ext cx="797927" cy="91927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304"/>
              <a:endParaRPr lang="en-US" sz="1836" dirty="0">
                <a:solidFill>
                  <a:srgbClr val="404040"/>
                </a:solidFill>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304"/>
              <a:endParaRPr lang="en-US" sz="1836" dirty="0">
                <a:solidFill>
                  <a:srgbClr val="404040"/>
                </a:solidFill>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694" y="1512852"/>
            <a:ext cx="850521" cy="85052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solidFill>
                <a:prstClr val="white"/>
              </a:solidFill>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4037" y="1606463"/>
            <a:ext cx="1047909" cy="903821"/>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endParaRPr lang="en-US" sz="4080" dirty="0">
                    <a:solidFill>
                      <a:prstClr val="black"/>
                    </a:solidFill>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56" cy="131653"/>
              </a:xfrm>
              <a:prstGeom prst="rect">
                <a:avLst/>
              </a:prstGeom>
            </p:spPr>
            <p:txBody>
              <a:bodyPr wrap="none" lIns="0" tIns="0" rIns="0" bIns="0">
                <a:spAutoFit/>
              </a:bodyPr>
              <a:lstStyle/>
              <a:p>
                <a:r>
                  <a:rPr lang="en-US" sz="1632" b="1" spc="-51" dirty="0">
                    <a:solidFill>
                      <a:prstClr val="white"/>
                    </a:solidFill>
                  </a:rPr>
                  <a:t>SQL</a:t>
                </a:r>
                <a:endParaRPr lang="en-US" sz="2040" b="1" spc="-51" dirty="0">
                  <a:solidFill>
                    <a:prstClr val="white"/>
                  </a:solidFill>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algn="ctr" defTabSz="967631"/>
                <a:endParaRPr lang="en-US" sz="2040" spc="-53" dirty="0" err="1">
                  <a:solidFill>
                    <a:srgbClr val="B4009E"/>
                  </a:solidFill>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algn="ctr" defTabSz="967631"/>
                <a:endParaRPr lang="en-US" sz="2040" spc="-53" dirty="0" err="1">
                  <a:solidFill>
                    <a:srgbClr val="B4009E"/>
                  </a:soli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3147" y="4150796"/>
            <a:ext cx="1118584" cy="971507"/>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40170" y="2857934"/>
            <a:ext cx="1118584" cy="971507"/>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279" y="5799373"/>
            <a:ext cx="794316" cy="791146"/>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626" y="4139085"/>
            <a:ext cx="1450599" cy="1407636"/>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75"/>
                <a:ext cx="171429" cy="125068"/>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Base Patterns</a:t>
            </a:r>
          </a:p>
        </p:txBody>
      </p:sp>
    </p:spTree>
    <p:extLst>
      <p:ext uri="{BB962C8B-B14F-4D97-AF65-F5344CB8AC3E}">
        <p14:creationId xmlns:p14="http://schemas.microsoft.com/office/powerpoint/2010/main" val="164928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Resume / Pause Pattern</a:t>
            </a:r>
          </a:p>
        </p:txBody>
      </p:sp>
      <p:pic>
        <p:nvPicPr>
          <p:cNvPr id="5" name="Picture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472631" y="2880754"/>
            <a:ext cx="795710" cy="795710"/>
          </a:xfrm>
          <a:prstGeom prst="rect">
            <a:avLst/>
          </a:prstGeom>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81801" y="2880754"/>
            <a:ext cx="795710" cy="795710"/>
          </a:xfrm>
          <a:prstGeom prst="rect">
            <a:avLst/>
          </a:prstGeom>
        </p:spPr>
      </p:pic>
      <p:pic>
        <p:nvPicPr>
          <p:cNvPr id="8" name="Picture 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509309" y="2880754"/>
            <a:ext cx="795710" cy="795710"/>
          </a:xfrm>
          <a:prstGeom prst="rect">
            <a:avLst/>
          </a:prstGeom>
        </p:spPr>
      </p:pic>
      <p:pic>
        <p:nvPicPr>
          <p:cNvPr id="9" name="Picture 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000138" y="2880754"/>
            <a:ext cx="795710" cy="795710"/>
          </a:xfrm>
          <a:prstGeom prst="rect">
            <a:avLst/>
          </a:prstGeom>
        </p:spPr>
      </p:pic>
      <p:cxnSp>
        <p:nvCxnSpPr>
          <p:cNvPr id="20" name="Straight Arrow Connector 19"/>
          <p:cNvCxnSpPr>
            <a:stCxn id="5" idx="3"/>
            <a:endCxn id="7" idx="1"/>
          </p:cNvCxnSpPr>
          <p:nvPr/>
        </p:nvCxnSpPr>
        <p:spPr>
          <a:xfrm>
            <a:off x="4268342"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6" idx="1"/>
          </p:cNvCxnSpPr>
          <p:nvPr/>
        </p:nvCxnSpPr>
        <p:spPr>
          <a:xfrm>
            <a:off x="5777510"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9" idx="1"/>
          </p:cNvCxnSpPr>
          <p:nvPr/>
        </p:nvCxnSpPr>
        <p:spPr>
          <a:xfrm>
            <a:off x="7286681"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a:endCxn id="8" idx="1"/>
          </p:cNvCxnSpPr>
          <p:nvPr/>
        </p:nvCxnSpPr>
        <p:spPr>
          <a:xfrm>
            <a:off x="8795849"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963461" y="2880754"/>
            <a:ext cx="795710" cy="795710"/>
          </a:xfrm>
          <a:prstGeom prst="rect">
            <a:avLst/>
          </a:prstGeom>
        </p:spPr>
      </p:pic>
      <p:sp>
        <p:nvSpPr>
          <p:cNvPr id="47" name="TextBox 46"/>
          <p:cNvSpPr txBox="1"/>
          <p:nvPr/>
        </p:nvSpPr>
        <p:spPr>
          <a:xfrm>
            <a:off x="4004902" y="2240482"/>
            <a:ext cx="1251375"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Persist</a:t>
            </a:r>
          </a:p>
        </p:txBody>
      </p:sp>
      <p:sp>
        <p:nvSpPr>
          <p:cNvPr id="53" name="TextBox 52"/>
          <p:cNvSpPr txBox="1"/>
          <p:nvPr/>
        </p:nvSpPr>
        <p:spPr>
          <a:xfrm>
            <a:off x="7006766" y="2240482"/>
            <a:ext cx="1262166"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Export</a:t>
            </a:r>
          </a:p>
        </p:txBody>
      </p:sp>
      <p:sp>
        <p:nvSpPr>
          <p:cNvPr id="54" name="TextBox 53"/>
          <p:cNvSpPr txBox="1"/>
          <p:nvPr/>
        </p:nvSpPr>
        <p:spPr>
          <a:xfrm>
            <a:off x="5472259" y="3511901"/>
            <a:ext cx="130957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Import</a:t>
            </a:r>
          </a:p>
        </p:txBody>
      </p:sp>
      <p:sp>
        <p:nvSpPr>
          <p:cNvPr id="56" name="TextBox 55"/>
          <p:cNvSpPr txBox="1"/>
          <p:nvPr/>
        </p:nvSpPr>
        <p:spPr>
          <a:xfrm>
            <a:off x="2446760" y="3511901"/>
            <a:ext cx="1331551"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Stream</a:t>
            </a:r>
          </a:p>
        </p:txBody>
      </p:sp>
      <p:sp>
        <p:nvSpPr>
          <p:cNvPr id="59" name="TextBox 58"/>
          <p:cNvSpPr txBox="1"/>
          <p:nvPr/>
        </p:nvSpPr>
        <p:spPr>
          <a:xfrm>
            <a:off x="8490598" y="3511901"/>
            <a:ext cx="130957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Import</a:t>
            </a:r>
          </a:p>
        </p:txBody>
      </p:sp>
      <p:pic>
        <p:nvPicPr>
          <p:cNvPr id="60" name="Picture 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1018478" y="2880754"/>
            <a:ext cx="795710" cy="795710"/>
          </a:xfrm>
          <a:prstGeom prst="rect">
            <a:avLst/>
          </a:prstGeom>
        </p:spPr>
      </p:pic>
      <p:cxnSp>
        <p:nvCxnSpPr>
          <p:cNvPr id="62" name="Straight Arrow Connector 61"/>
          <p:cNvCxnSpPr>
            <a:stCxn id="60" idx="1"/>
          </p:cNvCxnSpPr>
          <p:nvPr/>
        </p:nvCxnSpPr>
        <p:spPr>
          <a:xfrm flipH="1">
            <a:off x="10100601" y="3278609"/>
            <a:ext cx="91787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944836" y="2240483"/>
            <a:ext cx="1246020" cy="64707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Query</a:t>
            </a:r>
          </a:p>
        </p:txBody>
      </p:sp>
      <p:cxnSp>
        <p:nvCxnSpPr>
          <p:cNvPr id="87" name="Straight Arrow Connector 86"/>
          <p:cNvCxnSpPr>
            <a:stCxn id="29" idx="3"/>
            <a:endCxn id="5" idx="1"/>
          </p:cNvCxnSpPr>
          <p:nvPr/>
        </p:nvCxnSpPr>
        <p:spPr>
          <a:xfrm>
            <a:off x="2759173"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411250" y="2439140"/>
            <a:ext cx="875429" cy="1237324"/>
            <a:chOff x="6285272" y="2391384"/>
            <a:chExt cx="858464" cy="1213345"/>
          </a:xfrm>
        </p:grpSpPr>
        <p:pic>
          <p:nvPicPr>
            <p:cNvPr id="6" name="Picture 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85" name="Straight Connector 84"/>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9" name="Isosceles Triangle 98"/>
          <p:cNvSpPr/>
          <p:nvPr/>
        </p:nvSpPr>
        <p:spPr bwMode="auto">
          <a:xfrm>
            <a:off x="5956328" y="3867890"/>
            <a:ext cx="1864943" cy="7459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5956328" y="4668533"/>
            <a:ext cx="1864943" cy="1835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lnSpc>
                <a:spcPct val="90000"/>
              </a:lnSpc>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Resume</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Ingest</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Aggregate</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Export</a:t>
            </a:r>
          </a:p>
          <a:p>
            <a:pPr defTabSz="950945" fontAlgn="base">
              <a:lnSpc>
                <a:spcPct val="90000"/>
              </a:lnSpc>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Pause</a:t>
            </a:r>
          </a:p>
        </p:txBody>
      </p:sp>
      <p:sp>
        <p:nvSpPr>
          <p:cNvPr id="101" name="Isosceles Triangle 100"/>
          <p:cNvSpPr/>
          <p:nvPr/>
        </p:nvSpPr>
        <p:spPr bwMode="auto">
          <a:xfrm>
            <a:off x="8421844" y="3867890"/>
            <a:ext cx="2936916" cy="7459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8421844" y="4673323"/>
            <a:ext cx="2936916" cy="1835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Lower Cost</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High Concurrency</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“Dashboard Query”</a:t>
            </a:r>
          </a:p>
        </p:txBody>
      </p:sp>
      <p:sp>
        <p:nvSpPr>
          <p:cNvPr id="34" name="5-Point Star 33"/>
          <p:cNvSpPr/>
          <p:nvPr/>
        </p:nvSpPr>
        <p:spPr bwMode="auto">
          <a:xfrm>
            <a:off x="7117761" y="4711118"/>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p:cNvSpPr/>
          <p:nvPr/>
        </p:nvSpPr>
        <p:spPr bwMode="auto">
          <a:xfrm>
            <a:off x="7117761" y="5868438"/>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5-Point Star 35"/>
          <p:cNvSpPr/>
          <p:nvPr/>
        </p:nvSpPr>
        <p:spPr bwMode="auto">
          <a:xfrm>
            <a:off x="4938971" y="3489972"/>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97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SaaS customer isolation</a:t>
            </a:r>
          </a:p>
        </p:txBody>
      </p:sp>
      <p:pic>
        <p:nvPicPr>
          <p:cNvPr id="5" name="Picture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98525" y="3086326"/>
            <a:ext cx="795710" cy="795710"/>
          </a:xfrm>
          <a:prstGeom prst="rect">
            <a:avLst/>
          </a:prstGeom>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307694" y="3086326"/>
            <a:ext cx="795710" cy="795710"/>
          </a:xfrm>
          <a:prstGeom prst="rect">
            <a:avLst/>
          </a:prstGeom>
        </p:spPr>
      </p:pic>
      <p:cxnSp>
        <p:nvCxnSpPr>
          <p:cNvPr id="20" name="Straight Arrow Connector 19"/>
          <p:cNvCxnSpPr>
            <a:stCxn id="5" idx="3"/>
            <a:endCxn id="7" idx="1"/>
          </p:cNvCxnSpPr>
          <p:nvPr/>
        </p:nvCxnSpPr>
        <p:spPr>
          <a:xfrm>
            <a:off x="3594235" y="3484181"/>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38" idx="1"/>
          </p:cNvCxnSpPr>
          <p:nvPr/>
        </p:nvCxnSpPr>
        <p:spPr>
          <a:xfrm flipV="1">
            <a:off x="5103406" y="2014627"/>
            <a:ext cx="1458532" cy="14695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274757" y="3523123"/>
            <a:ext cx="1708236" cy="647123"/>
          </a:xfrm>
          <a:prstGeom prst="rect">
            <a:avLst/>
          </a:prstGeom>
          <a:noFill/>
        </p:spPr>
        <p:txBody>
          <a:bodyPr wrap="none" lIns="186494" tIns="149196" rIns="186494" bIns="149196" rtlCol="0">
            <a:spAutoFit/>
          </a:bodyPr>
          <a:lstStyle/>
          <a:p>
            <a:pPr>
              <a:lnSpc>
                <a:spcPct val="90000"/>
              </a:lnSpc>
            </a:pPr>
            <a:r>
              <a:rPr lang="en-US" sz="2448" b="1" dirty="0">
                <a:gradFill>
                  <a:gsLst>
                    <a:gs pos="2917">
                      <a:schemeClr val="tx1"/>
                    </a:gs>
                    <a:gs pos="30000">
                      <a:schemeClr val="tx1"/>
                    </a:gs>
                  </a:gsLst>
                  <a:lin ang="5400000" scaled="0"/>
                </a:gradFill>
              </a:rPr>
              <a:t>Customer</a:t>
            </a:r>
          </a:p>
        </p:txBody>
      </p:sp>
      <p:sp>
        <p:nvSpPr>
          <p:cNvPr id="56" name="TextBox 55"/>
          <p:cNvSpPr txBox="1"/>
          <p:nvPr/>
        </p:nvSpPr>
        <p:spPr>
          <a:xfrm>
            <a:off x="1460268" y="3723292"/>
            <a:ext cx="194516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Clickstream</a:t>
            </a:r>
          </a:p>
        </p:txBody>
      </p:sp>
      <p:sp>
        <p:nvSpPr>
          <p:cNvPr id="59" name="TextBox 58"/>
          <p:cNvSpPr txBox="1"/>
          <p:nvPr/>
        </p:nvSpPr>
        <p:spPr>
          <a:xfrm>
            <a:off x="9274757" y="4214288"/>
            <a:ext cx="1765459" cy="647123"/>
          </a:xfrm>
          <a:prstGeom prst="rect">
            <a:avLst/>
          </a:prstGeom>
          <a:noFill/>
        </p:spPr>
        <p:txBody>
          <a:bodyPr wrap="none" lIns="186494" tIns="149196" rIns="186494" bIns="149196" rtlCol="0">
            <a:spAutoFit/>
          </a:bodyPr>
          <a:lstStyle/>
          <a:p>
            <a:pPr>
              <a:lnSpc>
                <a:spcPct val="90000"/>
              </a:lnSpc>
            </a:pPr>
            <a:r>
              <a:rPr lang="en-US" sz="2448" b="1" dirty="0">
                <a:gradFill>
                  <a:gsLst>
                    <a:gs pos="2917">
                      <a:schemeClr val="tx1"/>
                    </a:gs>
                    <a:gs pos="30000">
                      <a:schemeClr val="tx1"/>
                    </a:gs>
                  </a:gsLst>
                  <a:lin ang="5400000" scaled="0"/>
                </a:gradFill>
              </a:rPr>
              <a:t>Corporate</a:t>
            </a:r>
          </a:p>
        </p:txBody>
      </p:sp>
      <p:pic>
        <p:nvPicPr>
          <p:cNvPr id="60" name="Picture 5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89354" y="3086326"/>
            <a:ext cx="795710" cy="795710"/>
          </a:xfrm>
          <a:prstGeom prst="rect">
            <a:avLst/>
          </a:prstGeom>
        </p:spPr>
      </p:pic>
      <p:cxnSp>
        <p:nvCxnSpPr>
          <p:cNvPr id="87" name="Straight Arrow Connector 86"/>
          <p:cNvCxnSpPr>
            <a:endCxn id="5" idx="1"/>
          </p:cNvCxnSpPr>
          <p:nvPr/>
        </p:nvCxnSpPr>
        <p:spPr>
          <a:xfrm>
            <a:off x="2085067" y="3484181"/>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482217" y="4582045"/>
            <a:ext cx="875429" cy="1237324"/>
            <a:chOff x="6285272" y="2391384"/>
            <a:chExt cx="858464" cy="1213345"/>
          </a:xfrm>
        </p:grpSpPr>
        <p:pic>
          <p:nvPicPr>
            <p:cNvPr id="6" name="Picture 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85" name="Straight Connector 84"/>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4567" y="1395963"/>
            <a:ext cx="795710" cy="795710"/>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8347" y="2846078"/>
            <a:ext cx="795710" cy="795710"/>
          </a:xfrm>
          <a:prstGeom prst="rect">
            <a:avLst/>
          </a:prstGeom>
        </p:spPr>
      </p:pic>
      <p:grpSp>
        <p:nvGrpSpPr>
          <p:cNvPr id="37" name="Group 36"/>
          <p:cNvGrpSpPr/>
          <p:nvPr/>
        </p:nvGrpSpPr>
        <p:grpSpPr>
          <a:xfrm>
            <a:off x="6482217" y="1175157"/>
            <a:ext cx="875429" cy="1237324"/>
            <a:chOff x="6285272" y="2391384"/>
            <a:chExt cx="858464" cy="1213345"/>
          </a:xfrm>
        </p:grpSpPr>
        <p:pic>
          <p:nvPicPr>
            <p:cNvPr id="38" name="Picture 3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39" name="Straight Connector 38"/>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85272" y="2391384"/>
              <a:ext cx="662268" cy="548640"/>
              <a:chOff x="6942634" y="4180821"/>
              <a:chExt cx="662268" cy="548640"/>
            </a:xfrm>
          </p:grpSpPr>
          <p:cxnSp>
            <p:nvCxnSpPr>
              <p:cNvPr id="42" name="Straight Connector 4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6482217" y="2625272"/>
            <a:ext cx="875429" cy="1237324"/>
            <a:chOff x="6285272" y="2391384"/>
            <a:chExt cx="858464" cy="1213345"/>
          </a:xfrm>
        </p:grpSpPr>
        <p:pic>
          <p:nvPicPr>
            <p:cNvPr id="45" name="Picture 44"/>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46" name="Straight Connector 4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285272" y="2391384"/>
              <a:ext cx="662268" cy="548640"/>
              <a:chOff x="6942634" y="4180821"/>
              <a:chExt cx="662268" cy="548640"/>
            </a:xfrm>
          </p:grpSpPr>
          <p:cxnSp>
            <p:nvCxnSpPr>
              <p:cNvPr id="50" name="Straight Connector 49"/>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52" name="Straight Arrow Connector 51"/>
          <p:cNvCxnSpPr>
            <a:stCxn id="7" idx="3"/>
            <a:endCxn id="45" idx="1"/>
          </p:cNvCxnSpPr>
          <p:nvPr/>
        </p:nvCxnSpPr>
        <p:spPr>
          <a:xfrm flipV="1">
            <a:off x="5103406" y="3464740"/>
            <a:ext cx="1458532" cy="19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6" idx="1"/>
          </p:cNvCxnSpPr>
          <p:nvPr/>
        </p:nvCxnSpPr>
        <p:spPr>
          <a:xfrm>
            <a:off x="5103406" y="3484181"/>
            <a:ext cx="1458532" cy="19373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86962" y="4189359"/>
            <a:ext cx="6527297" cy="0"/>
          </a:xfrm>
          <a:prstGeom prst="line">
            <a:avLst/>
          </a:prstGeom>
          <a:ln w="38100">
            <a:solidFill>
              <a:schemeClr val="tx1"/>
            </a:solidFill>
            <a:prstDash val="sysDash"/>
            <a:headEnd type="none"/>
            <a:tailEnd type="none"/>
          </a:ln>
        </p:spPr>
        <p:style>
          <a:lnRef idx="1">
            <a:schemeClr val="accent6"/>
          </a:lnRef>
          <a:fillRef idx="0">
            <a:schemeClr val="accent6"/>
          </a:fillRef>
          <a:effectRef idx="0">
            <a:schemeClr val="accent6"/>
          </a:effectRef>
          <a:fontRef idx="minor">
            <a:schemeClr val="tx1"/>
          </a:fontRef>
        </p:style>
      </p:cxnSp>
      <p:sp>
        <p:nvSpPr>
          <p:cNvPr id="18" name="TextBox 17"/>
          <p:cNvSpPr txBox="1"/>
          <p:nvPr/>
        </p:nvSpPr>
        <p:spPr>
          <a:xfrm>
            <a:off x="9267197" y="1473683"/>
            <a:ext cx="1697642"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200</a:t>
            </a:r>
          </a:p>
        </p:txBody>
      </p:sp>
      <p:sp>
        <p:nvSpPr>
          <p:cNvPr id="61" name="TextBox 60"/>
          <p:cNvSpPr txBox="1"/>
          <p:nvPr/>
        </p:nvSpPr>
        <p:spPr>
          <a:xfrm>
            <a:off x="9274756" y="2923798"/>
            <a:ext cx="1697642"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600</a:t>
            </a:r>
          </a:p>
        </p:txBody>
      </p:sp>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4567" y="4802851"/>
            <a:ext cx="795710" cy="795710"/>
          </a:xfrm>
          <a:prstGeom prst="rect">
            <a:avLst/>
          </a:prstGeom>
        </p:spPr>
      </p:pic>
      <p:sp>
        <p:nvSpPr>
          <p:cNvPr id="65" name="TextBox 64"/>
          <p:cNvSpPr txBox="1"/>
          <p:nvPr/>
        </p:nvSpPr>
        <p:spPr>
          <a:xfrm>
            <a:off x="9274756" y="4880571"/>
            <a:ext cx="1816991"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1200</a:t>
            </a:r>
          </a:p>
        </p:txBody>
      </p:sp>
      <p:sp>
        <p:nvSpPr>
          <p:cNvPr id="23" name="5-Point Star 22"/>
          <p:cNvSpPr/>
          <p:nvPr/>
        </p:nvSpPr>
        <p:spPr bwMode="auto">
          <a:xfrm>
            <a:off x="4332562" y="3676102"/>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5-Point Star 66"/>
          <p:cNvSpPr/>
          <p:nvPr/>
        </p:nvSpPr>
        <p:spPr bwMode="auto">
          <a:xfrm>
            <a:off x="10740856" y="1398159"/>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5-Point Star 67"/>
          <p:cNvSpPr/>
          <p:nvPr/>
        </p:nvSpPr>
        <p:spPr bwMode="auto">
          <a:xfrm>
            <a:off x="10740856" y="2846079"/>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61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GB" dirty="0"/>
              <a:t>Big Data &amp; SQLDW</a:t>
            </a:r>
            <a:endParaRPr lang="en-US" dirty="0"/>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907" y="3436321"/>
            <a:ext cx="795812" cy="795812"/>
          </a:xfrm>
          <a:prstGeom prst="rect">
            <a:avLst/>
          </a:prstGeom>
        </p:spPr>
      </p:pic>
      <p:grpSp>
        <p:nvGrpSpPr>
          <p:cNvPr id="4" name="Group 3"/>
          <p:cNvGrpSpPr/>
          <p:nvPr/>
        </p:nvGrpSpPr>
        <p:grpSpPr>
          <a:xfrm>
            <a:off x="8993687" y="2902053"/>
            <a:ext cx="998695" cy="1380635"/>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717" y="3834226"/>
            <a:ext cx="616913" cy="45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613" y="3436322"/>
            <a:ext cx="795812" cy="795812"/>
          </a:xfrm>
          <a:prstGeom prst="rect">
            <a:avLst/>
          </a:prstGeom>
        </p:spPr>
      </p:pic>
      <p:cxnSp>
        <p:nvCxnSpPr>
          <p:cNvPr id="13" name="Straight Arrow Connector 12"/>
          <p:cNvCxnSpPr>
            <a:endCxn id="3" idx="1"/>
          </p:cNvCxnSpPr>
          <p:nvPr/>
        </p:nvCxnSpPr>
        <p:spPr>
          <a:xfrm flipV="1">
            <a:off x="6952130" y="3834229"/>
            <a:ext cx="71977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425" y="3834227"/>
            <a:ext cx="92292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153" y="2376281"/>
            <a:ext cx="795812" cy="795812"/>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176" y="3436939"/>
            <a:ext cx="795812" cy="795812"/>
          </a:xfrm>
          <a:prstGeom prst="rect">
            <a:avLst/>
          </a:prstGeom>
        </p:spPr>
      </p:pic>
      <p:sp>
        <p:nvSpPr>
          <p:cNvPr id="17" name="Rectangle 16"/>
          <p:cNvSpPr/>
          <p:nvPr/>
        </p:nvSpPr>
        <p:spPr bwMode="auto">
          <a:xfrm>
            <a:off x="1714220" y="2192702"/>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XML</a:t>
            </a:r>
          </a:p>
        </p:txBody>
      </p:sp>
      <p:sp>
        <p:nvSpPr>
          <p:cNvPr id="18" name="Rectangle 17"/>
          <p:cNvSpPr/>
          <p:nvPr/>
        </p:nvSpPr>
        <p:spPr bwMode="auto">
          <a:xfrm>
            <a:off x="1714220" y="3284738"/>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8988" y="3834227"/>
            <a:ext cx="852624"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2964" y="2774188"/>
            <a:ext cx="1246554" cy="6621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8989" y="4232135"/>
            <a:ext cx="1250530" cy="690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09826" y="4529054"/>
            <a:ext cx="2920280" cy="2030429"/>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Data Preparation</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Pre-process </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Transpose</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Re-format</a:t>
            </a:r>
          </a:p>
          <a:p>
            <a:pPr marL="816032" lvl="1" indent="-349728">
              <a:lnSpc>
                <a:spcPct val="90000"/>
              </a:lnSpc>
              <a:buFont typeface="Arial" panose="020B0604020202020204" pitchFamily="34" charset="0"/>
              <a:buChar char="•"/>
            </a:pPr>
            <a:endParaRPr lang="en-GB" sz="2448" dirty="0">
              <a:gradFill>
                <a:gsLst>
                  <a:gs pos="2917">
                    <a:schemeClr val="tx1"/>
                  </a:gs>
                  <a:gs pos="30000">
                    <a:schemeClr val="tx1"/>
                  </a:gs>
                </a:gsLst>
                <a:lin ang="5400000" scaled="0"/>
              </a:gradFill>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176" y="4525069"/>
            <a:ext cx="795812" cy="795812"/>
          </a:xfrm>
          <a:prstGeom prst="rect">
            <a:avLst/>
          </a:prstGeom>
        </p:spPr>
      </p:pic>
      <p:sp>
        <p:nvSpPr>
          <p:cNvPr id="24" name="Rectangle 23"/>
          <p:cNvSpPr/>
          <p:nvPr/>
        </p:nvSpPr>
        <p:spPr bwMode="auto">
          <a:xfrm>
            <a:off x="1714220" y="4341488"/>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TEXT</a:t>
            </a:r>
          </a:p>
        </p:txBody>
      </p:sp>
      <p:sp>
        <p:nvSpPr>
          <p:cNvPr id="25" name="TextBox 24"/>
          <p:cNvSpPr txBox="1"/>
          <p:nvPr/>
        </p:nvSpPr>
        <p:spPr>
          <a:xfrm>
            <a:off x="8437129" y="4441736"/>
            <a:ext cx="2663730" cy="2030429"/>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Model</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Load</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Transform</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Aggregate</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Consume</a:t>
            </a:r>
          </a:p>
        </p:txBody>
      </p:sp>
      <p:sp>
        <p:nvSpPr>
          <p:cNvPr id="26" name="Left Arrow 25"/>
          <p:cNvSpPr/>
          <p:nvPr/>
        </p:nvSpPr>
        <p:spPr bwMode="auto">
          <a:xfrm>
            <a:off x="10053063" y="3010186"/>
            <a:ext cx="1676357" cy="1387814"/>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r>
              <a:rPr lang="en-GB" sz="2448" dirty="0">
                <a:gradFill>
                  <a:gsLst>
                    <a:gs pos="0">
                      <a:srgbClr val="FFFFFF"/>
                    </a:gs>
                    <a:gs pos="100000">
                      <a:srgbClr val="FFFFFF"/>
                    </a:gs>
                  </a:gsLst>
                  <a:lin ang="5400000" scaled="0"/>
                </a:gradFill>
                <a:ea typeface="Segoe UI" pitchFamily="34" charset="0"/>
                <a:cs typeface="Segoe UI" pitchFamily="34" charset="0"/>
              </a:rPr>
              <a:t>High Value Data</a:t>
            </a:r>
          </a:p>
        </p:txBody>
      </p:sp>
      <p:sp>
        <p:nvSpPr>
          <p:cNvPr id="27" name="Down Arrow 26"/>
          <p:cNvSpPr/>
          <p:nvPr/>
        </p:nvSpPr>
        <p:spPr bwMode="auto">
          <a:xfrm>
            <a:off x="5406301" y="1610790"/>
            <a:ext cx="1769875" cy="1346383"/>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r>
              <a:rPr lang="en-GB" sz="2448" dirty="0">
                <a:gradFill>
                  <a:gsLst>
                    <a:gs pos="0">
                      <a:srgbClr val="FFFFFF"/>
                    </a:gs>
                    <a:gs pos="100000">
                      <a:srgbClr val="FFFFFF"/>
                    </a:gs>
                  </a:gsLst>
                  <a:lin ang="5400000" scaled="0"/>
                </a:gradFill>
                <a:ea typeface="Segoe UI" pitchFamily="34" charset="0"/>
                <a:cs typeface="Segoe UI" pitchFamily="34" charset="0"/>
              </a:rPr>
              <a:t>Unknown Value Data</a:t>
            </a:r>
          </a:p>
        </p:txBody>
      </p:sp>
      <p:sp>
        <p:nvSpPr>
          <p:cNvPr id="28" name="TextBox 27"/>
          <p:cNvSpPr txBox="1"/>
          <p:nvPr/>
        </p:nvSpPr>
        <p:spPr>
          <a:xfrm>
            <a:off x="11034996" y="4974604"/>
            <a:ext cx="1396867" cy="992978"/>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Batch</a:t>
            </a:r>
          </a:p>
          <a:p>
            <a:pPr>
              <a:lnSpc>
                <a:spcPct val="90000"/>
              </a:lnSpc>
            </a:pPr>
            <a:r>
              <a:rPr lang="en-GB" sz="2448" dirty="0">
                <a:gradFill>
                  <a:gsLst>
                    <a:gs pos="2917">
                      <a:schemeClr val="tx1"/>
                    </a:gs>
                    <a:gs pos="30000">
                      <a:schemeClr val="tx1"/>
                    </a:gs>
                  </a:gsLst>
                  <a:lin ang="5400000" scaled="0"/>
                </a:gradFill>
              </a:rPr>
              <a:t>Ad-hoc</a:t>
            </a:r>
          </a:p>
        </p:txBody>
      </p:sp>
      <p:sp>
        <p:nvSpPr>
          <p:cNvPr id="29" name="TextBox 28"/>
          <p:cNvSpPr txBox="1"/>
          <p:nvPr/>
        </p:nvSpPr>
        <p:spPr>
          <a:xfrm>
            <a:off x="7578708" y="5147510"/>
            <a:ext cx="1134300" cy="647161"/>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Batch</a:t>
            </a:r>
          </a:p>
        </p:txBody>
      </p:sp>
      <p:sp>
        <p:nvSpPr>
          <p:cNvPr id="30" name="Right Brace 29"/>
          <p:cNvSpPr/>
          <p:nvPr/>
        </p:nvSpPr>
        <p:spPr>
          <a:xfrm>
            <a:off x="7362507" y="4708649"/>
            <a:ext cx="354745" cy="1524879"/>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72"/>
          </a:p>
        </p:txBody>
      </p:sp>
      <p:sp>
        <p:nvSpPr>
          <p:cNvPr id="31" name="Right Brace 30"/>
          <p:cNvSpPr/>
          <p:nvPr/>
        </p:nvSpPr>
        <p:spPr>
          <a:xfrm>
            <a:off x="10860439" y="4708649"/>
            <a:ext cx="354745" cy="1524879"/>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72"/>
          </a:p>
        </p:txBody>
      </p:sp>
      <p:grpSp>
        <p:nvGrpSpPr>
          <p:cNvPr id="32" name="Group 31"/>
          <p:cNvGrpSpPr/>
          <p:nvPr/>
        </p:nvGrpSpPr>
        <p:grpSpPr>
          <a:xfrm>
            <a:off x="5638614" y="3186776"/>
            <a:ext cx="1300486" cy="1294901"/>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65281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Under the hood - Architecture</a:t>
            </a:r>
          </a:p>
        </p:txBody>
      </p:sp>
    </p:spTree>
    <p:extLst>
      <p:ext uri="{BB962C8B-B14F-4D97-AF65-F5344CB8AC3E}">
        <p14:creationId xmlns:p14="http://schemas.microsoft.com/office/powerpoint/2010/main" val="234044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MPP vs. SMP Architecture</a:t>
            </a:r>
          </a:p>
        </p:txBody>
      </p:sp>
      <p:sp>
        <p:nvSpPr>
          <p:cNvPr id="6" name="Rectangle 5"/>
          <p:cNvSpPr/>
          <p:nvPr/>
        </p:nvSpPr>
        <p:spPr bwMode="auto">
          <a:xfrm>
            <a:off x="0" y="1176337"/>
            <a:ext cx="12434711" cy="57816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3600" dirty="0">
                <a:solidFill>
                  <a:schemeClr val="bg2"/>
                </a:solidFill>
              </a:rPr>
              <a:t>VS</a:t>
            </a:r>
          </a:p>
        </p:txBody>
      </p:sp>
      <p:pic>
        <p:nvPicPr>
          <p:cNvPr id="7" name="Picture 2" descr="dpi_2D00_jul30_2D00_1.jpg (581×4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1828800"/>
            <a:ext cx="5534025" cy="40767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pi_2D00_jul30_2D00_2.jpg (623×4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8762" y="1828800"/>
            <a:ext cx="5934075"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3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2" name="Cloud 1">
            <a:extLst>
              <a:ext uri="{FF2B5EF4-FFF2-40B4-BE49-F238E27FC236}">
                <a16:creationId xmlns:a16="http://schemas.microsoft.com/office/drawing/2014/main" id="{AB9FD7A9-3033-4671-A32E-6F45E49A0F31}"/>
              </a:ext>
            </a:extLst>
          </p:cNvPr>
          <p:cNvSpPr/>
          <p:nvPr/>
        </p:nvSpPr>
        <p:spPr bwMode="auto">
          <a:xfrm>
            <a:off x="169819" y="5509935"/>
            <a:ext cx="8700537" cy="1416327"/>
          </a:xfrm>
          <a:prstGeom prst="cloud">
            <a:avLst/>
          </a:prstGeom>
          <a:solidFill>
            <a:schemeClr val="accent3">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Azure Blob Storage</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spTree>
    <p:extLst>
      <p:ext uri="{BB962C8B-B14F-4D97-AF65-F5344CB8AC3E}">
        <p14:creationId xmlns:p14="http://schemas.microsoft.com/office/powerpoint/2010/main" val="38018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childTnLst>
                          </p:cTn>
                        </p:par>
                        <p:par>
                          <p:cTn id="68" fill="hold">
                            <p:stCondLst>
                              <p:cond delay="5750"/>
                            </p:stCondLst>
                            <p:childTnLst>
                              <p:par>
                                <p:cTn id="69" presetID="10" presetClass="entr" presetSubtype="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2" grpId="0" animBg="1"/>
      <p:bldP spid="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1203862504"/>
              </p:ext>
            </p:extLst>
          </p:nvPr>
        </p:nvGraphicFramePr>
        <p:xfrm>
          <a:off x="10220229" y="659384"/>
          <a:ext cx="1619770" cy="5768872"/>
        </p:xfrm>
        <a:graphic>
          <a:graphicData uri="http://schemas.openxmlformats.org/drawingml/2006/table">
            <a:tbl>
              <a:tblPr firstRow="1" bandRow="1">
                <a:tableStyleId>{FABFCF23-3B69-468F-B69F-88F6DE6A72F2}</a:tableStyleId>
              </a:tblPr>
              <a:tblGrid>
                <a:gridCol w="1619770">
                  <a:extLst>
                    <a:ext uri="{9D8B030D-6E8A-4147-A177-3AD203B41FA5}">
                      <a16:colId xmlns:a16="http://schemas.microsoft.com/office/drawing/2014/main" val="4153378583"/>
                    </a:ext>
                  </a:extLst>
                </a:gridCol>
              </a:tblGrid>
              <a:tr h="729586">
                <a:tc>
                  <a:txBody>
                    <a:bodyPr/>
                    <a:lstStyle/>
                    <a:p>
                      <a:pPr algn="ctr"/>
                      <a:r>
                        <a:rPr lang="en-US" sz="2400"/>
                        <a:t>DWU</a:t>
                      </a:r>
                      <a:endParaRPr lang="en-US" sz="2400" b="0">
                        <a:solidFill>
                          <a:schemeClr val="bg1"/>
                        </a:solidFill>
                        <a:latin typeface="+mn-lt"/>
                      </a:endParaRPr>
                    </a:p>
                  </a:txBody>
                  <a:tcPr marL="91427" marR="91427" marT="0" marB="0" anchor="ctr"/>
                </a:tc>
                <a:extLst>
                  <a:ext uri="{0D108BD9-81ED-4DB2-BD59-A6C34878D82A}">
                    <a16:rowId xmlns:a16="http://schemas.microsoft.com/office/drawing/2014/main" val="2533851355"/>
                  </a:ext>
                </a:extLst>
              </a:tr>
              <a:tr h="359949">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477186362"/>
                  </a:ext>
                </a:extLst>
              </a:tr>
              <a:tr h="359949">
                <a:tc>
                  <a:txBody>
                    <a:bodyPr/>
                    <a:lstStyle/>
                    <a:p>
                      <a:pPr algn="ctr"/>
                      <a:r>
                        <a:rPr lang="en-US" sz="2000"/>
                        <a:t>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17118834"/>
                  </a:ext>
                </a:extLst>
              </a:tr>
              <a:tr h="359949">
                <a:tc>
                  <a:txBody>
                    <a:bodyPr/>
                    <a:lstStyle/>
                    <a:p>
                      <a:pPr algn="ctr"/>
                      <a:r>
                        <a:rPr lang="en-US" sz="2000"/>
                        <a:t>300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753638064"/>
                  </a:ext>
                </a:extLst>
              </a:tr>
              <a:tr h="359949">
                <a:tc>
                  <a:txBody>
                    <a:bodyPr/>
                    <a:lstStyle/>
                    <a:p>
                      <a:pPr algn="ctr"/>
                      <a:r>
                        <a:rPr lang="en-US" sz="2000"/>
                        <a:t>400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015905599"/>
                  </a:ext>
                </a:extLst>
              </a:tr>
              <a:tr h="359949">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49564835"/>
                  </a:ext>
                </a:extLst>
              </a:tr>
              <a:tr h="359949">
                <a:tc>
                  <a:txBody>
                    <a:bodyPr/>
                    <a:lstStyle/>
                    <a:p>
                      <a:pPr algn="ctr"/>
                      <a:r>
                        <a:rPr lang="en-US" sz="2000"/>
                        <a:t>600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645219303"/>
                  </a:ext>
                </a:extLst>
              </a:tr>
              <a:tr h="359949">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957425811"/>
                  </a:ext>
                </a:extLst>
              </a:tr>
              <a:tr h="359949">
                <a:tc>
                  <a:txBody>
                    <a:bodyPr/>
                    <a:lstStyle/>
                    <a:p>
                      <a:pPr algn="ctr"/>
                      <a:r>
                        <a:rPr lang="en-US" sz="2000"/>
                        <a:t>1200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701832221"/>
                  </a:ext>
                </a:extLst>
              </a:tr>
              <a:tr h="359949">
                <a:tc>
                  <a:txBody>
                    <a:bodyPr/>
                    <a:lstStyle/>
                    <a:p>
                      <a:pPr algn="ctr"/>
                      <a:r>
                        <a:rPr lang="en-US" sz="2000"/>
                        <a:t>1500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231641694"/>
                  </a:ext>
                </a:extLst>
              </a:tr>
              <a:tr h="359949">
                <a:tc>
                  <a:txBody>
                    <a:bodyPr/>
                    <a:lstStyle/>
                    <a:p>
                      <a:pPr algn="ctr"/>
                      <a:r>
                        <a:rPr lang="en-US" sz="2000"/>
                        <a:t>2000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246155575"/>
                  </a:ext>
                </a:extLst>
              </a:tr>
              <a:tr h="359949">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520820379"/>
                  </a:ext>
                </a:extLst>
              </a:tr>
              <a:tr h="359949">
                <a:tc>
                  <a:txBody>
                    <a:bodyPr/>
                    <a:lstStyle/>
                    <a:p>
                      <a:pPr algn="ctr"/>
                      <a:r>
                        <a:rPr lang="en-US" sz="2000" dirty="0"/>
                        <a:t>6000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39557582"/>
                  </a:ext>
                </a:extLst>
              </a:tr>
              <a:tr h="359949">
                <a:tc>
                  <a:txBody>
                    <a:bodyPr/>
                    <a:lstStyle/>
                    <a:p>
                      <a:pPr algn="ctr"/>
                      <a:r>
                        <a:rPr lang="en-US" sz="2000" dirty="0">
                          <a:solidFill>
                            <a:schemeClr val="tx1"/>
                          </a:solidFill>
                        </a:rPr>
                        <a:t>…</a:t>
                      </a:r>
                    </a:p>
                  </a:txBody>
                  <a:tcPr marL="91427" marR="91427" marT="0" marB="0" anchor="ctr"/>
                </a:tc>
                <a:extLst>
                  <a:ext uri="{0D108BD9-81ED-4DB2-BD59-A6C34878D82A}">
                    <a16:rowId xmlns:a16="http://schemas.microsoft.com/office/drawing/2014/main" val="1619682564"/>
                  </a:ext>
                </a:extLst>
              </a:tr>
              <a:tr h="359949">
                <a:tc>
                  <a:txBody>
                    <a:bodyPr/>
                    <a:lstStyle/>
                    <a:p>
                      <a:pPr algn="ctr"/>
                      <a:r>
                        <a:rPr lang="en-US" sz="2000" dirty="0">
                          <a:solidFill>
                            <a:schemeClr val="tx1"/>
                          </a:solidFill>
                        </a:rPr>
                        <a:t>30000</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dirty="0"/>
              <a:t>Normalized amount of compute</a:t>
            </a:r>
          </a:p>
          <a:p>
            <a:r>
              <a:rPr lang="en-US" dirty="0"/>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par>
                                <p:cTn id="19" presetID="10"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fade">
                                      <p:cBhvr>
                                        <p:cTn id="21" dur="500"/>
                                        <p:tgtEl>
                                          <p:spTgt spid="108"/>
                                        </p:tgtEl>
                                      </p:cBhvr>
                                    </p:animEffect>
                                  </p:childTnLst>
                                </p:cTn>
                              </p:par>
                              <p:par>
                                <p:cTn id="22" presetID="10" presetClass="entr" presetSubtype="0" fill="hold"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par>
                                <p:cTn id="25" presetID="10"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par>
                                <p:cTn id="28" presetID="10"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a:t>
            </a:r>
            <a:br>
              <a:rPr lang="en-US" dirty="0"/>
            </a:br>
            <a:r>
              <a:rPr lang="en-US" dirty="0"/>
              <a:t>to SQL DW</a:t>
            </a:r>
          </a:p>
        </p:txBody>
      </p:sp>
      <p:sp>
        <p:nvSpPr>
          <p:cNvPr id="5" name="Text Placeholder 4"/>
          <p:cNvSpPr>
            <a:spLocks noGrp="1"/>
          </p:cNvSpPr>
          <p:nvPr>
            <p:ph type="body" sz="quarter" idx="12"/>
          </p:nvPr>
        </p:nvSpPr>
        <p:spPr/>
        <p:txBody>
          <a:bodyPr/>
          <a:lstStyle/>
          <a:p>
            <a:r>
              <a:rPr lang="en-US" dirty="0"/>
              <a:t>Kal Yella</a:t>
            </a:r>
          </a:p>
          <a:p>
            <a:r>
              <a:rPr lang="en-US" dirty="0"/>
              <a:t>Program Manager</a:t>
            </a:r>
          </a:p>
          <a:p>
            <a:endParaRPr lang="en-US" dirty="0"/>
          </a:p>
          <a:p>
            <a:r>
              <a:rPr lang="en-US" dirty="0"/>
              <a:t>Kayany@Microsoft.com</a:t>
            </a:r>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sp>
        <p:nvSpPr>
          <p:cNvPr id="3" name="Title 2"/>
          <p:cNvSpPr>
            <a:spLocks noGrp="1"/>
          </p:cNvSpPr>
          <p:nvPr>
            <p:ph type="title"/>
          </p:nvPr>
        </p:nvSpPr>
        <p:spPr/>
        <p:txBody>
          <a:bodyPr/>
          <a:lstStyle/>
          <a:p>
            <a:r>
              <a:rPr lang="en-GB" dirty="0"/>
              <a:t>Independently scale compute</a:t>
            </a:r>
            <a:br>
              <a:rPr lang="en-GB" dirty="0"/>
            </a:br>
            <a:endParaRPr lang="en-US" dirty="0"/>
          </a:p>
        </p:txBody>
      </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Tree>
    <p:extLst>
      <p:ext uri="{BB962C8B-B14F-4D97-AF65-F5344CB8AC3E}">
        <p14:creationId xmlns:p14="http://schemas.microsoft.com/office/powerpoint/2010/main" val="183250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10456416" y="261570"/>
            <a:ext cx="1317525" cy="1278495"/>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grp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sp>
        <p:nvSpPr>
          <p:cNvPr id="3" name="Title 2"/>
          <p:cNvSpPr>
            <a:spLocks noGrp="1"/>
          </p:cNvSpPr>
          <p:nvPr>
            <p:ph type="title"/>
          </p:nvPr>
        </p:nvSpPr>
        <p:spPr/>
        <p:txBody>
          <a:bodyPr/>
          <a:lstStyle/>
          <a:p>
            <a:r>
              <a:rPr lang="en-GB" dirty="0"/>
              <a:t>Pause and resume workload</a:t>
            </a:r>
            <a:endParaRPr lang="en-US" dirty="0"/>
          </a:p>
        </p:txBody>
      </p:sp>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solidFill>
                  <a:schemeClr val="bg1"/>
                </a:solid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solidFill>
                  <a:schemeClr val="bg1"/>
                </a:solid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solidFill>
                  <a:schemeClr val="bg1"/>
                </a:solid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solidFill>
                  <a:schemeClr val="bg1"/>
                </a:solid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solidFill>
                  <a:schemeClr val="bg1"/>
                </a:solid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solidFill>
                  <a:schemeClr val="bg1"/>
                </a:solid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solidFill>
                  <a:schemeClr val="bg1"/>
                </a:solid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solidFill>
                  <a:schemeClr val="bg1"/>
                </a:solid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solidFill>
                  <a:schemeClr val="bg1"/>
                </a:solid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solidFill>
                  <a:schemeClr val="bg1"/>
                </a:solid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solidFill>
                  <a:schemeClr val="bg1"/>
                </a:solid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solidFill>
                  <a:schemeClr val="bg1"/>
                </a:solid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solidFill>
                  <a:schemeClr val="bg1"/>
                </a:solid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solidFill>
                  <a:schemeClr val="bg1"/>
                </a:solid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solidFill>
                  <a:schemeClr val="bg1"/>
                </a:solid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solidFill>
                  <a:schemeClr val="bg1"/>
                </a:solid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solidFill>
                  <a:schemeClr val="bg1"/>
                </a:solid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solidFill>
                  <a:schemeClr val="bg1"/>
                </a:solid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solidFill>
                  <a:schemeClr val="bg1"/>
                </a:solid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solidFill>
                  <a:schemeClr val="bg1"/>
                </a:solid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solidFill>
                  <a:schemeClr val="bg1"/>
                </a:solid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solidFill>
                  <a:schemeClr val="bg1"/>
                </a:solid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solidFill>
                  <a:schemeClr val="bg1"/>
                </a:solid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solidFill>
                  <a:schemeClr val="bg1"/>
                </a:solid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solidFill>
                  <a:schemeClr val="bg1"/>
                </a:solid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solidFill>
                  <a:schemeClr val="bg1"/>
                </a:solid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solidFill>
                  <a:schemeClr val="bg1"/>
                </a:solid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solidFill>
                  <a:schemeClr val="bg1"/>
                </a:solid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solidFill>
                  <a:schemeClr val="bg1"/>
                </a:solid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solidFill>
                  <a:schemeClr val="bg1"/>
                </a:solid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Tree>
    <p:extLst>
      <p:ext uri="{BB962C8B-B14F-4D97-AF65-F5344CB8AC3E}">
        <p14:creationId xmlns:p14="http://schemas.microsoft.com/office/powerpoint/2010/main" val="112903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48D8-861D-4D1B-825B-7C6EDC9A14DA}"/>
              </a:ext>
            </a:extLst>
          </p:cNvPr>
          <p:cNvSpPr>
            <a:spLocks noGrp="1"/>
          </p:cNvSpPr>
          <p:nvPr>
            <p:ph type="title"/>
          </p:nvPr>
        </p:nvSpPr>
        <p:spPr/>
        <p:txBody>
          <a:bodyPr/>
          <a:lstStyle/>
          <a:p>
            <a:r>
              <a:rPr lang="en-GB" dirty="0"/>
              <a:t>Gen 2 Compute and Memory</a:t>
            </a:r>
          </a:p>
        </p:txBody>
      </p:sp>
      <p:sp>
        <p:nvSpPr>
          <p:cNvPr id="3" name="Text Placeholder 2">
            <a:extLst>
              <a:ext uri="{FF2B5EF4-FFF2-40B4-BE49-F238E27FC236}">
                <a16:creationId xmlns:a16="http://schemas.microsoft.com/office/drawing/2014/main" id="{4453798E-A01B-47B4-B250-26919A48EDAB}"/>
              </a:ext>
            </a:extLst>
          </p:cNvPr>
          <p:cNvSpPr>
            <a:spLocks noGrp="1"/>
          </p:cNvSpPr>
          <p:nvPr>
            <p:ph type="body" sz="quarter" idx="10"/>
          </p:nvPr>
        </p:nvSpPr>
        <p:spPr/>
        <p:txBody>
          <a:bodyPr/>
          <a:lstStyle/>
          <a:p>
            <a:endParaRPr lang="en-GB" dirty="0"/>
          </a:p>
        </p:txBody>
      </p:sp>
      <p:graphicFrame>
        <p:nvGraphicFramePr>
          <p:cNvPr id="4" name="Table 3">
            <a:extLst>
              <a:ext uri="{FF2B5EF4-FFF2-40B4-BE49-F238E27FC236}">
                <a16:creationId xmlns:a16="http://schemas.microsoft.com/office/drawing/2014/main" id="{855B4CB3-2558-47F0-9D6A-E15B5FCAD4D9}"/>
              </a:ext>
            </a:extLst>
          </p:cNvPr>
          <p:cNvGraphicFramePr>
            <a:graphicFrameLocks noGrp="1"/>
          </p:cNvGraphicFramePr>
          <p:nvPr>
            <p:extLst>
              <p:ext uri="{D42A27DB-BD31-4B8C-83A1-F6EECF244321}">
                <p14:modId xmlns:p14="http://schemas.microsoft.com/office/powerpoint/2010/main" val="4294908975"/>
              </p:ext>
            </p:extLst>
          </p:nvPr>
        </p:nvGraphicFramePr>
        <p:xfrm>
          <a:off x="317589" y="1214205"/>
          <a:ext cx="8339048" cy="5202148"/>
        </p:xfrm>
        <a:graphic>
          <a:graphicData uri="http://schemas.openxmlformats.org/drawingml/2006/table">
            <a:tbl>
              <a:tblPr/>
              <a:tblGrid>
                <a:gridCol w="2084762">
                  <a:extLst>
                    <a:ext uri="{9D8B030D-6E8A-4147-A177-3AD203B41FA5}">
                      <a16:colId xmlns:a16="http://schemas.microsoft.com/office/drawing/2014/main" val="2528809692"/>
                    </a:ext>
                  </a:extLst>
                </a:gridCol>
                <a:gridCol w="2084762">
                  <a:extLst>
                    <a:ext uri="{9D8B030D-6E8A-4147-A177-3AD203B41FA5}">
                      <a16:colId xmlns:a16="http://schemas.microsoft.com/office/drawing/2014/main" val="308412894"/>
                    </a:ext>
                  </a:extLst>
                </a:gridCol>
                <a:gridCol w="2084762">
                  <a:extLst>
                    <a:ext uri="{9D8B030D-6E8A-4147-A177-3AD203B41FA5}">
                      <a16:colId xmlns:a16="http://schemas.microsoft.com/office/drawing/2014/main" val="1562337753"/>
                    </a:ext>
                  </a:extLst>
                </a:gridCol>
                <a:gridCol w="2084762">
                  <a:extLst>
                    <a:ext uri="{9D8B030D-6E8A-4147-A177-3AD203B41FA5}">
                      <a16:colId xmlns:a16="http://schemas.microsoft.com/office/drawing/2014/main" val="4002446145"/>
                    </a:ext>
                  </a:extLst>
                </a:gridCol>
              </a:tblGrid>
              <a:tr h="498941">
                <a:tc>
                  <a:txBody>
                    <a:bodyPr/>
                    <a:lstStyle/>
                    <a:p>
                      <a:pPr algn="ctr" fontAlgn="b"/>
                      <a:r>
                        <a:rPr lang="en-GB" sz="1600" b="1">
                          <a:effectLst/>
                        </a:rPr>
                        <a:t>Performance level</a:t>
                      </a:r>
                    </a:p>
                  </a:txBody>
                  <a:tcPr marL="23171" marR="23171" marT="17378" marB="17378" anchor="b">
                    <a:lnL w="12700" cap="flat" cmpd="sng" algn="ctr">
                      <a:solidFill>
                        <a:srgbClr val="F09B13"/>
                      </a:solidFill>
                      <a:prstDash val="solid"/>
                      <a:round/>
                      <a:headEnd type="none" w="med" len="med"/>
                      <a:tailEnd type="none" w="med" len="med"/>
                    </a:lnL>
                    <a:lnR w="12700" cap="flat" cmpd="sng" algn="ctr">
                      <a:solidFill>
                        <a:srgbClr val="C09813"/>
                      </a:solidFill>
                      <a:prstDash val="solid"/>
                      <a:round/>
                      <a:headEnd type="none" w="med" len="med"/>
                      <a:tailEnd type="none" w="med" len="med"/>
                    </a:lnR>
                    <a:lnT w="12700" cap="flat" cmpd="sng" algn="ctr">
                      <a:solidFill>
                        <a:srgbClr val="509913"/>
                      </a:solidFill>
                      <a:prstDash val="solid"/>
                      <a:round/>
                      <a:headEnd type="none" w="med" len="med"/>
                      <a:tailEnd type="none" w="med" len="med"/>
                    </a:lnT>
                    <a:lnB w="4763" cap="flat" cmpd="sng" algn="ctr">
                      <a:solidFill>
                        <a:srgbClr val="809913"/>
                      </a:solidFill>
                      <a:prstDash val="solid"/>
                      <a:round/>
                      <a:headEnd type="none" w="med" len="med"/>
                      <a:tailEnd type="none" w="med" len="med"/>
                    </a:lnB>
                  </a:tcPr>
                </a:tc>
                <a:tc>
                  <a:txBody>
                    <a:bodyPr/>
                    <a:lstStyle/>
                    <a:p>
                      <a:pPr algn="ctr" fontAlgn="b"/>
                      <a:r>
                        <a:rPr lang="en-GB" sz="1600" b="1">
                          <a:effectLst/>
                        </a:rPr>
                        <a:t>Compute nodes</a:t>
                      </a:r>
                    </a:p>
                  </a:txBody>
                  <a:tcPr marL="23171" marR="23171" marT="17378" marB="17378" anchor="b">
                    <a:lnL w="12700" cap="flat" cmpd="sng" algn="ctr">
                      <a:solidFill>
                        <a:srgbClr val="C09813"/>
                      </a:solidFill>
                      <a:prstDash val="solid"/>
                      <a:round/>
                      <a:headEnd type="none" w="med" len="med"/>
                      <a:tailEnd type="none" w="med" len="med"/>
                    </a:lnL>
                    <a:lnR w="12700" cap="flat" cmpd="sng" algn="ctr">
                      <a:solidFill>
                        <a:srgbClr val="909B13"/>
                      </a:solidFill>
                      <a:prstDash val="solid"/>
                      <a:round/>
                      <a:headEnd type="none" w="med" len="med"/>
                      <a:tailEnd type="none" w="med" len="med"/>
                    </a:lnR>
                    <a:lnT w="12700" cap="flat" cmpd="sng" algn="ctr">
                      <a:solidFill>
                        <a:srgbClr val="109A13"/>
                      </a:solidFill>
                      <a:prstDash val="solid"/>
                      <a:round/>
                      <a:headEnd type="none" w="med" len="med"/>
                      <a:tailEnd type="none" w="med" len="med"/>
                    </a:lnT>
                    <a:lnB w="4763" cap="flat" cmpd="sng" algn="ctr">
                      <a:solidFill>
                        <a:srgbClr val="709713"/>
                      </a:solidFill>
                      <a:prstDash val="solid"/>
                      <a:round/>
                      <a:headEnd type="none" w="med" len="med"/>
                      <a:tailEnd type="none" w="med" len="med"/>
                    </a:lnB>
                  </a:tcPr>
                </a:tc>
                <a:tc>
                  <a:txBody>
                    <a:bodyPr/>
                    <a:lstStyle/>
                    <a:p>
                      <a:pPr algn="ctr" fontAlgn="b"/>
                      <a:r>
                        <a:rPr lang="en-GB" sz="1600" b="1">
                          <a:effectLst/>
                        </a:rPr>
                        <a:t>Distributions per Compute node</a:t>
                      </a:r>
                    </a:p>
                  </a:txBody>
                  <a:tcPr marL="23171" marR="23171" marT="17378" marB="17378" anchor="b">
                    <a:lnL w="12700" cap="flat" cmpd="sng" algn="ctr">
                      <a:solidFill>
                        <a:srgbClr val="909B13"/>
                      </a:solidFill>
                      <a:prstDash val="solid"/>
                      <a:round/>
                      <a:headEnd type="none" w="med" len="med"/>
                      <a:tailEnd type="none" w="med" len="med"/>
                    </a:lnL>
                    <a:lnR w="12700" cap="flat" cmpd="sng" algn="ctr">
                      <a:solidFill>
                        <a:srgbClr val="E09C13"/>
                      </a:solidFill>
                      <a:prstDash val="solid"/>
                      <a:round/>
                      <a:headEnd type="none" w="med" len="med"/>
                      <a:tailEnd type="none" w="med" len="med"/>
                    </a:lnR>
                    <a:lnT w="12700" cap="flat" cmpd="sng" algn="ctr">
                      <a:solidFill>
                        <a:srgbClr val="B09913"/>
                      </a:solidFill>
                      <a:prstDash val="solid"/>
                      <a:round/>
                      <a:headEnd type="none" w="med" len="med"/>
                      <a:tailEnd type="none" w="med" len="med"/>
                    </a:lnT>
                    <a:lnB w="4763" cap="flat" cmpd="sng" algn="ctr">
                      <a:solidFill>
                        <a:srgbClr val="F09813"/>
                      </a:solidFill>
                      <a:prstDash val="solid"/>
                      <a:round/>
                      <a:headEnd type="none" w="med" len="med"/>
                      <a:tailEnd type="none" w="med" len="med"/>
                    </a:lnB>
                  </a:tcPr>
                </a:tc>
                <a:tc>
                  <a:txBody>
                    <a:bodyPr/>
                    <a:lstStyle/>
                    <a:p>
                      <a:pPr algn="ctr" fontAlgn="b"/>
                      <a:r>
                        <a:rPr lang="en-GB" sz="1600" b="1" dirty="0">
                          <a:effectLst/>
                        </a:rPr>
                        <a:t>Memory per data warehouse (GB)</a:t>
                      </a:r>
                    </a:p>
                  </a:txBody>
                  <a:tcPr marL="23171" marR="23171" marT="17378" marB="17378" anchor="b">
                    <a:lnL w="12700" cap="flat" cmpd="sng" algn="ctr">
                      <a:solidFill>
                        <a:srgbClr val="E09C13"/>
                      </a:solidFill>
                      <a:prstDash val="solid"/>
                      <a:round/>
                      <a:headEnd type="none" w="med" len="med"/>
                      <a:tailEnd type="none" w="med" len="med"/>
                    </a:lnL>
                    <a:lnR w="12700" cap="flat" cmpd="sng" algn="ctr">
                      <a:solidFill>
                        <a:srgbClr val="709A13"/>
                      </a:solidFill>
                      <a:prstDash val="solid"/>
                      <a:round/>
                      <a:headEnd type="none" w="med" len="med"/>
                      <a:tailEnd type="none" w="med" len="med"/>
                    </a:lnR>
                    <a:lnT w="12700" cap="flat" cmpd="sng" algn="ctr">
                      <a:solidFill>
                        <a:srgbClr val="509C13"/>
                      </a:solidFill>
                      <a:prstDash val="solid"/>
                      <a:round/>
                      <a:headEnd type="none" w="med" len="med"/>
                      <a:tailEnd type="none" w="med" len="med"/>
                    </a:lnT>
                    <a:lnB w="4763" cap="flat" cmpd="sng" algn="ctr">
                      <a:solidFill>
                        <a:srgbClr val="209C13"/>
                      </a:solidFill>
                      <a:prstDash val="solid"/>
                      <a:round/>
                      <a:headEnd type="none" w="med" len="med"/>
                      <a:tailEnd type="none" w="med" len="med"/>
                    </a:lnB>
                  </a:tcPr>
                </a:tc>
                <a:extLst>
                  <a:ext uri="{0D108BD9-81ED-4DB2-BD59-A6C34878D82A}">
                    <a16:rowId xmlns:a16="http://schemas.microsoft.com/office/drawing/2014/main" val="1088277564"/>
                  </a:ext>
                </a:extLst>
              </a:tr>
              <a:tr h="292482">
                <a:tc>
                  <a:txBody>
                    <a:bodyPr/>
                    <a:lstStyle/>
                    <a:p>
                      <a:pPr algn="ctr" fontAlgn="t"/>
                      <a:r>
                        <a:rPr lang="en-GB" sz="1600">
                          <a:effectLst/>
                        </a:rPr>
                        <a:t>DW100c</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F09813"/>
                      </a:solidFill>
                      <a:prstDash val="solid"/>
                      <a:round/>
                      <a:headEnd type="none" w="med" len="med"/>
                      <a:tailEnd type="none" w="med" len="med"/>
                    </a:lnR>
                    <a:lnT w="4763" cap="flat" cmpd="sng" algn="ctr">
                      <a:solidFill>
                        <a:srgbClr val="809913"/>
                      </a:solidFill>
                      <a:prstDash val="solid"/>
                      <a:round/>
                      <a:headEnd type="none" w="med" len="med"/>
                      <a:tailEnd type="none" w="med" len="med"/>
                    </a:lnT>
                    <a:lnB w="4763" cap="flat" cmpd="sng" algn="ctr">
                      <a:solidFill>
                        <a:srgbClr val="7097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709713"/>
                      </a:solidFill>
                      <a:prstDash val="solid"/>
                      <a:round/>
                      <a:headEnd type="none" w="med" len="med"/>
                      <a:tailEnd type="none" w="med" len="med"/>
                    </a:lnT>
                    <a:lnB w="4763" cap="flat" cmpd="sng" algn="ctr">
                      <a:solidFill>
                        <a:srgbClr val="909B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F09813"/>
                      </a:solidFill>
                      <a:prstDash val="solid"/>
                      <a:round/>
                      <a:headEnd type="none" w="med" len="med"/>
                      <a:tailEnd type="none" w="med" len="med"/>
                    </a:lnR>
                    <a:lnT w="4763" cap="flat" cmpd="sng" algn="ctr">
                      <a:solidFill>
                        <a:srgbClr val="F09813"/>
                      </a:solidFill>
                      <a:prstDash val="solid"/>
                      <a:round/>
                      <a:headEnd type="none" w="med" len="med"/>
                      <a:tailEnd type="none" w="med" len="med"/>
                    </a:lnT>
                    <a:lnB w="4763" cap="flat" cmpd="sng" algn="ctr">
                      <a:solidFill>
                        <a:srgbClr val="209913"/>
                      </a:solidFill>
                      <a:prstDash val="solid"/>
                      <a:round/>
                      <a:headEnd type="none" w="med" len="med"/>
                      <a:tailEnd type="none" w="med" len="med"/>
                    </a:lnB>
                  </a:tcPr>
                </a:tc>
                <a:tc>
                  <a:txBody>
                    <a:bodyPr/>
                    <a:lstStyle/>
                    <a:p>
                      <a:pPr algn="ctr" fontAlgn="t"/>
                      <a:r>
                        <a:rPr lang="en-GB" sz="1600" dirty="0">
                          <a:effectLst/>
                        </a:rPr>
                        <a:t>60</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909B13"/>
                      </a:solidFill>
                      <a:prstDash val="solid"/>
                      <a:round/>
                      <a:headEnd type="none" w="med" len="med"/>
                      <a:tailEnd type="none" w="med" len="med"/>
                    </a:lnR>
                    <a:lnT w="4763" cap="flat" cmpd="sng" algn="ctr">
                      <a:solidFill>
                        <a:srgbClr val="209C13"/>
                      </a:solidFill>
                      <a:prstDash val="solid"/>
                      <a:round/>
                      <a:headEnd type="none" w="med" len="med"/>
                      <a:tailEnd type="none" w="med" len="med"/>
                    </a:lnT>
                    <a:lnB w="4763" cap="flat" cmpd="sng" algn="ctr">
                      <a:solidFill>
                        <a:srgbClr val="A09713"/>
                      </a:solidFill>
                      <a:prstDash val="solid"/>
                      <a:round/>
                      <a:headEnd type="none" w="med" len="med"/>
                      <a:tailEnd type="none" w="med" len="med"/>
                    </a:lnB>
                  </a:tcPr>
                </a:tc>
                <a:extLst>
                  <a:ext uri="{0D108BD9-81ED-4DB2-BD59-A6C34878D82A}">
                    <a16:rowId xmlns:a16="http://schemas.microsoft.com/office/drawing/2014/main" val="106506820"/>
                  </a:ext>
                </a:extLst>
              </a:tr>
              <a:tr h="292482">
                <a:tc>
                  <a:txBody>
                    <a:bodyPr/>
                    <a:lstStyle/>
                    <a:p>
                      <a:pPr algn="ctr" fontAlgn="t"/>
                      <a:r>
                        <a:rPr lang="en-GB" sz="1600">
                          <a:effectLst/>
                        </a:rPr>
                        <a:t>DW200c</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209C13"/>
                      </a:solidFill>
                      <a:prstDash val="solid"/>
                      <a:round/>
                      <a:headEnd type="none" w="med" len="med"/>
                      <a:tailEnd type="none" w="med" len="med"/>
                    </a:lnR>
                    <a:lnT w="4763" cap="flat" cmpd="sng" algn="ctr">
                      <a:solidFill>
                        <a:srgbClr val="7097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209C13"/>
                      </a:solidFill>
                      <a:prstDash val="solid"/>
                      <a:round/>
                      <a:headEnd type="none" w="med" len="med"/>
                      <a:tailEnd type="none" w="med" len="med"/>
                    </a:lnL>
                    <a:lnR w="12700" cap="flat" cmpd="sng" algn="ctr">
                      <a:solidFill>
                        <a:srgbClr val="609B13"/>
                      </a:solidFill>
                      <a:prstDash val="solid"/>
                      <a:round/>
                      <a:headEnd type="none" w="med" len="med"/>
                      <a:tailEnd type="none" w="med" len="med"/>
                    </a:lnR>
                    <a:lnT w="4763" cap="flat" cmpd="sng" algn="ctr">
                      <a:solidFill>
                        <a:srgbClr val="909B13"/>
                      </a:solidFill>
                      <a:prstDash val="solid"/>
                      <a:round/>
                      <a:headEnd type="none" w="med" len="med"/>
                      <a:tailEnd type="none" w="med" len="med"/>
                    </a:lnT>
                    <a:lnB w="4763" cap="flat" cmpd="sng" algn="ctr">
                      <a:solidFill>
                        <a:srgbClr val="109A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609B13"/>
                      </a:solidFill>
                      <a:prstDash val="solid"/>
                      <a:round/>
                      <a:headEnd type="none" w="med" len="med"/>
                      <a:tailEnd type="none" w="med" len="med"/>
                    </a:lnL>
                    <a:lnR w="12700" cap="flat" cmpd="sng" algn="ctr">
                      <a:solidFill>
                        <a:srgbClr val="209913"/>
                      </a:solidFill>
                      <a:prstDash val="solid"/>
                      <a:round/>
                      <a:headEnd type="none" w="med" len="med"/>
                      <a:tailEnd type="none" w="med" len="med"/>
                    </a:lnR>
                    <a:lnT w="4763" cap="flat" cmpd="sng" algn="ctr">
                      <a:solidFill>
                        <a:srgbClr val="209913"/>
                      </a:solidFill>
                      <a:prstDash val="solid"/>
                      <a:round/>
                      <a:headEnd type="none" w="med" len="med"/>
                      <a:tailEnd type="none" w="med" len="med"/>
                    </a:lnT>
                    <a:lnB w="4763" cap="flat" cmpd="sng" algn="ctr">
                      <a:solidFill>
                        <a:srgbClr val="209C13"/>
                      </a:solidFill>
                      <a:prstDash val="solid"/>
                      <a:round/>
                      <a:headEnd type="none" w="med" len="med"/>
                      <a:tailEnd type="none" w="med" len="med"/>
                    </a:lnB>
                  </a:tcPr>
                </a:tc>
                <a:tc>
                  <a:txBody>
                    <a:bodyPr/>
                    <a:lstStyle/>
                    <a:p>
                      <a:pPr algn="ctr" fontAlgn="t"/>
                      <a:r>
                        <a:rPr lang="en-GB" sz="1600" dirty="0">
                          <a:effectLst/>
                        </a:rPr>
                        <a:t>120</a:t>
                      </a:r>
                    </a:p>
                  </a:txBody>
                  <a:tcPr marL="23171" marR="23171" marT="17378" marB="17378">
                    <a:lnL w="12700" cap="flat" cmpd="sng" algn="ctr">
                      <a:solidFill>
                        <a:srgbClr val="2099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A09713"/>
                      </a:solidFill>
                      <a:prstDash val="solid"/>
                      <a:round/>
                      <a:headEnd type="none" w="med" len="med"/>
                      <a:tailEnd type="none" w="med" len="med"/>
                    </a:lnT>
                    <a:lnB w="4763" cap="flat" cmpd="sng" algn="ctr">
                      <a:solidFill>
                        <a:srgbClr val="109A13"/>
                      </a:solidFill>
                      <a:prstDash val="solid"/>
                      <a:round/>
                      <a:headEnd type="none" w="med" len="med"/>
                      <a:tailEnd type="none" w="med" len="med"/>
                    </a:lnB>
                  </a:tcPr>
                </a:tc>
                <a:extLst>
                  <a:ext uri="{0D108BD9-81ED-4DB2-BD59-A6C34878D82A}">
                    <a16:rowId xmlns:a16="http://schemas.microsoft.com/office/drawing/2014/main" val="455171087"/>
                  </a:ext>
                </a:extLst>
              </a:tr>
              <a:tr h="292482">
                <a:tc>
                  <a:txBody>
                    <a:bodyPr/>
                    <a:lstStyle/>
                    <a:p>
                      <a:pPr algn="ctr" fontAlgn="t"/>
                      <a:r>
                        <a:rPr lang="en-GB" sz="1600">
                          <a:effectLst/>
                        </a:rPr>
                        <a:t>DW300c</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109A13"/>
                      </a:solidFill>
                      <a:prstDash val="solid"/>
                      <a:round/>
                      <a:headEnd type="none" w="med" len="med"/>
                      <a:tailEnd type="none" w="med" len="med"/>
                    </a:lnR>
                    <a:lnT w="4763" cap="flat" cmpd="sng" algn="ctr">
                      <a:solidFill>
                        <a:srgbClr val="109A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109A13"/>
                      </a:solidFill>
                      <a:prstDash val="solid"/>
                      <a:round/>
                      <a:headEnd type="none" w="med" len="med"/>
                      <a:tailEnd type="none" w="med" len="med"/>
                    </a:lnL>
                    <a:lnR w="12700" cap="flat" cmpd="sng" algn="ctr">
                      <a:solidFill>
                        <a:srgbClr val="809C13"/>
                      </a:solidFill>
                      <a:prstDash val="solid"/>
                      <a:round/>
                      <a:headEnd type="none" w="med" len="med"/>
                      <a:tailEnd type="none" w="med" len="med"/>
                    </a:lnR>
                    <a:lnT w="4763" cap="flat" cmpd="sng" algn="ctr">
                      <a:solidFill>
                        <a:srgbClr val="209C13"/>
                      </a:solidFill>
                      <a:prstDash val="solid"/>
                      <a:round/>
                      <a:headEnd type="none" w="med" len="med"/>
                      <a:tailEnd type="none" w="med" len="med"/>
                    </a:lnT>
                    <a:lnB w="4763" cap="flat" cmpd="sng" algn="ctr">
                      <a:solidFill>
                        <a:srgbClr val="109713"/>
                      </a:solidFill>
                      <a:prstDash val="solid"/>
                      <a:round/>
                      <a:headEnd type="none" w="med" len="med"/>
                      <a:tailEnd type="none" w="med" len="med"/>
                    </a:lnB>
                  </a:tcPr>
                </a:tc>
                <a:tc>
                  <a:txBody>
                    <a:bodyPr/>
                    <a:lstStyle/>
                    <a:p>
                      <a:pPr algn="ctr" fontAlgn="t"/>
                      <a:r>
                        <a:rPr lang="en-GB" sz="1600">
                          <a:effectLst/>
                        </a:rPr>
                        <a:t>180</a:t>
                      </a:r>
                    </a:p>
                  </a:txBody>
                  <a:tcPr marL="23171" marR="23171" marT="17378" marB="17378">
                    <a:lnL w="12700" cap="flat" cmpd="sng" algn="ctr">
                      <a:solidFill>
                        <a:srgbClr val="809C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109A13"/>
                      </a:solidFill>
                      <a:prstDash val="solid"/>
                      <a:round/>
                      <a:headEnd type="none" w="med" len="med"/>
                      <a:tailEnd type="none" w="med" len="med"/>
                    </a:lnT>
                    <a:lnB w="4763" cap="flat" cmpd="sng" algn="ctr">
                      <a:solidFill>
                        <a:srgbClr val="609E13"/>
                      </a:solidFill>
                      <a:prstDash val="solid"/>
                      <a:round/>
                      <a:headEnd type="none" w="med" len="med"/>
                      <a:tailEnd type="none" w="med" len="med"/>
                    </a:lnB>
                  </a:tcPr>
                </a:tc>
                <a:extLst>
                  <a:ext uri="{0D108BD9-81ED-4DB2-BD59-A6C34878D82A}">
                    <a16:rowId xmlns:a16="http://schemas.microsoft.com/office/drawing/2014/main" val="2880891232"/>
                  </a:ext>
                </a:extLst>
              </a:tr>
              <a:tr h="292482">
                <a:tc>
                  <a:txBody>
                    <a:bodyPr/>
                    <a:lstStyle/>
                    <a:p>
                      <a:pPr algn="ctr" fontAlgn="t"/>
                      <a:r>
                        <a:rPr lang="en-GB" sz="1600">
                          <a:effectLst/>
                        </a:rPr>
                        <a:t>DW400c</a:t>
                      </a:r>
                    </a:p>
                  </a:txBody>
                  <a:tcPr marL="23171" marR="23171" marT="17378" marB="17378">
                    <a:lnL w="12700" cap="flat" cmpd="sng" algn="ctr">
                      <a:solidFill>
                        <a:srgbClr val="509C13"/>
                      </a:solidFill>
                      <a:prstDash val="solid"/>
                      <a:round/>
                      <a:headEnd type="none" w="med" len="med"/>
                      <a:tailEnd type="none" w="med" len="med"/>
                    </a:lnL>
                    <a:lnR w="12700" cap="flat" cmpd="sng" algn="ctr">
                      <a:solidFill>
                        <a:srgbClr val="209C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00A1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209C13"/>
                      </a:solidFill>
                      <a:prstDash val="solid"/>
                      <a:round/>
                      <a:headEnd type="none" w="med" len="med"/>
                      <a:tailEnd type="none" w="med" len="med"/>
                    </a:lnL>
                    <a:lnR w="12700" cap="flat" cmpd="sng" algn="ctr">
                      <a:solidFill>
                        <a:srgbClr val="509C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509C13"/>
                      </a:solidFill>
                      <a:prstDash val="solid"/>
                      <a:round/>
                      <a:headEnd type="none" w="med" len="med"/>
                      <a:tailEnd type="none" w="med" len="med"/>
                    </a:lnL>
                    <a:lnR w="12700" cap="flat" cmpd="sng" algn="ctr">
                      <a:solidFill>
                        <a:srgbClr val="70A013"/>
                      </a:solidFill>
                      <a:prstDash val="solid"/>
                      <a:round/>
                      <a:headEnd type="none" w="med" len="med"/>
                      <a:tailEnd type="none" w="med" len="med"/>
                    </a:lnR>
                    <a:lnT w="4763" cap="flat" cmpd="sng" algn="ctr">
                      <a:solidFill>
                        <a:srgbClr val="1097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240</a:t>
                      </a:r>
                    </a:p>
                  </a:txBody>
                  <a:tcPr marL="23171" marR="23171" marT="17378" marB="17378">
                    <a:lnL w="12700" cap="flat" cmpd="sng" algn="ctr">
                      <a:solidFill>
                        <a:srgbClr val="70A013"/>
                      </a:solidFill>
                      <a:prstDash val="solid"/>
                      <a:round/>
                      <a:headEnd type="none" w="med" len="med"/>
                      <a:tailEnd type="none" w="med" len="med"/>
                    </a:lnL>
                    <a:lnR w="12700" cap="flat" cmpd="sng" algn="ctr">
                      <a:solidFill>
                        <a:srgbClr val="C0A113"/>
                      </a:solidFill>
                      <a:prstDash val="solid"/>
                      <a:round/>
                      <a:headEnd type="none" w="med" len="med"/>
                      <a:tailEnd type="none" w="med" len="med"/>
                    </a:lnR>
                    <a:lnT w="4763" cap="flat" cmpd="sng" algn="ctr">
                      <a:solidFill>
                        <a:srgbClr val="609E13"/>
                      </a:solidFill>
                      <a:prstDash val="solid"/>
                      <a:round/>
                      <a:headEnd type="none" w="med" len="med"/>
                      <a:tailEnd type="none" w="med" len="med"/>
                    </a:lnT>
                    <a:lnB w="4763" cap="flat" cmpd="sng" algn="ctr">
                      <a:solidFill>
                        <a:srgbClr val="809F13"/>
                      </a:solidFill>
                      <a:prstDash val="solid"/>
                      <a:round/>
                      <a:headEnd type="none" w="med" len="med"/>
                      <a:tailEnd type="none" w="med" len="med"/>
                    </a:lnB>
                  </a:tcPr>
                </a:tc>
                <a:extLst>
                  <a:ext uri="{0D108BD9-81ED-4DB2-BD59-A6C34878D82A}">
                    <a16:rowId xmlns:a16="http://schemas.microsoft.com/office/drawing/2014/main" val="742533762"/>
                  </a:ext>
                </a:extLst>
              </a:tr>
              <a:tr h="292482">
                <a:tc>
                  <a:txBody>
                    <a:bodyPr/>
                    <a:lstStyle/>
                    <a:p>
                      <a:pPr algn="ctr" fontAlgn="t"/>
                      <a:r>
                        <a:rPr lang="en-GB" sz="1600">
                          <a:effectLst/>
                        </a:rPr>
                        <a:t>DW500c</a:t>
                      </a:r>
                    </a:p>
                  </a:txBody>
                  <a:tcPr marL="23171" marR="23171" marT="17378" marB="17378">
                    <a:lnL w="12700" cap="flat" cmpd="sng" algn="ctr">
                      <a:solidFill>
                        <a:srgbClr val="009E13"/>
                      </a:solidFill>
                      <a:prstDash val="solid"/>
                      <a:round/>
                      <a:headEnd type="none" w="med" len="med"/>
                      <a:tailEnd type="none" w="med" len="med"/>
                    </a:lnL>
                    <a:lnR w="12700" cap="flat" cmpd="sng" algn="ctr">
                      <a:solidFill>
                        <a:srgbClr val="409D13"/>
                      </a:solidFill>
                      <a:prstDash val="solid"/>
                      <a:round/>
                      <a:headEnd type="none" w="med" len="med"/>
                      <a:tailEnd type="none" w="med" len="med"/>
                    </a:lnR>
                    <a:lnT w="4763" cap="flat" cmpd="sng" algn="ctr">
                      <a:solidFill>
                        <a:srgbClr val="00A113"/>
                      </a:solidFill>
                      <a:prstDash val="solid"/>
                      <a:round/>
                      <a:headEnd type="none" w="med" len="med"/>
                      <a:tailEnd type="none" w="med" len="med"/>
                    </a:lnT>
                    <a:lnB w="4763" cap="flat" cmpd="sng" algn="ctr">
                      <a:solidFill>
                        <a:srgbClr val="40A0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409D13"/>
                      </a:solidFill>
                      <a:prstDash val="solid"/>
                      <a:round/>
                      <a:headEnd type="none" w="med" len="med"/>
                      <a:tailEnd type="none" w="med" len="med"/>
                    </a:lnL>
                    <a:lnR w="12700" cap="flat" cmpd="sng" algn="ctr">
                      <a:solidFill>
                        <a:srgbClr val="50A2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50A213"/>
                      </a:solidFill>
                      <a:prstDash val="solid"/>
                      <a:round/>
                      <a:headEnd type="none" w="med" len="med"/>
                      <a:tailEnd type="none" w="med" len="med"/>
                    </a:lnL>
                    <a:lnR w="12700" cap="flat" cmpd="sng" algn="ctr">
                      <a:solidFill>
                        <a:srgbClr val="D0A0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209F13"/>
                      </a:solidFill>
                      <a:prstDash val="solid"/>
                      <a:round/>
                      <a:headEnd type="none" w="med" len="med"/>
                      <a:tailEnd type="none" w="med" len="med"/>
                    </a:lnB>
                  </a:tcPr>
                </a:tc>
                <a:tc>
                  <a:txBody>
                    <a:bodyPr/>
                    <a:lstStyle/>
                    <a:p>
                      <a:pPr algn="ctr" fontAlgn="t"/>
                      <a:r>
                        <a:rPr lang="en-GB" sz="1600">
                          <a:effectLst/>
                        </a:rPr>
                        <a:t>300</a:t>
                      </a:r>
                    </a:p>
                  </a:txBody>
                  <a:tcPr marL="23171" marR="23171" marT="17378" marB="17378">
                    <a:lnL w="12700" cap="flat" cmpd="sng" algn="ctr">
                      <a:solidFill>
                        <a:srgbClr val="D0A013"/>
                      </a:solidFill>
                      <a:prstDash val="solid"/>
                      <a:round/>
                      <a:headEnd type="none" w="med" len="med"/>
                      <a:tailEnd type="none" w="med" len="med"/>
                    </a:lnL>
                    <a:lnR w="12700" cap="flat" cmpd="sng" algn="ctr">
                      <a:solidFill>
                        <a:srgbClr val="A0A013"/>
                      </a:solidFill>
                      <a:prstDash val="solid"/>
                      <a:round/>
                      <a:headEnd type="none" w="med" len="med"/>
                      <a:tailEnd type="none" w="med" len="med"/>
                    </a:lnR>
                    <a:lnT w="4763" cap="flat" cmpd="sng" algn="ctr">
                      <a:solidFill>
                        <a:srgbClr val="809F13"/>
                      </a:solidFill>
                      <a:prstDash val="solid"/>
                      <a:round/>
                      <a:headEnd type="none" w="med" len="med"/>
                      <a:tailEnd type="none" w="med" len="med"/>
                    </a:lnT>
                    <a:lnB w="4763" cap="flat" cmpd="sng" algn="ctr">
                      <a:solidFill>
                        <a:srgbClr val="E0A213"/>
                      </a:solidFill>
                      <a:prstDash val="solid"/>
                      <a:round/>
                      <a:headEnd type="none" w="med" len="med"/>
                      <a:tailEnd type="none" w="med" len="med"/>
                    </a:lnB>
                  </a:tcPr>
                </a:tc>
                <a:extLst>
                  <a:ext uri="{0D108BD9-81ED-4DB2-BD59-A6C34878D82A}">
                    <a16:rowId xmlns:a16="http://schemas.microsoft.com/office/drawing/2014/main" val="2621254453"/>
                  </a:ext>
                </a:extLst>
              </a:tr>
              <a:tr h="292482">
                <a:tc>
                  <a:txBody>
                    <a:bodyPr/>
                    <a:lstStyle/>
                    <a:p>
                      <a:pPr algn="ctr" fontAlgn="t"/>
                      <a:r>
                        <a:rPr lang="en-GB" sz="1600">
                          <a:effectLst/>
                        </a:rPr>
                        <a:t>DW1000c</a:t>
                      </a:r>
                    </a:p>
                  </a:txBody>
                  <a:tcPr marL="23171" marR="23171" marT="17378" marB="17378">
                    <a:lnL w="12700" cap="flat" cmpd="sng" algn="ctr">
                      <a:solidFill>
                        <a:srgbClr val="609E13"/>
                      </a:solidFill>
                      <a:prstDash val="solid"/>
                      <a:round/>
                      <a:headEnd type="none" w="med" len="med"/>
                      <a:tailEnd type="none" w="med" len="med"/>
                    </a:lnL>
                    <a:lnR w="12700" cap="flat" cmpd="sng" algn="ctr">
                      <a:solidFill>
                        <a:srgbClr val="90A113"/>
                      </a:solidFill>
                      <a:prstDash val="solid"/>
                      <a:round/>
                      <a:headEnd type="none" w="med" len="med"/>
                      <a:tailEnd type="none" w="med" len="med"/>
                    </a:lnR>
                    <a:lnT w="4763" cap="flat" cmpd="sng" algn="ctr">
                      <a:solidFill>
                        <a:srgbClr val="40A013"/>
                      </a:solidFill>
                      <a:prstDash val="solid"/>
                      <a:round/>
                      <a:headEnd type="none" w="med" len="med"/>
                      <a:tailEnd type="none" w="med" len="med"/>
                    </a:lnT>
                    <a:lnB w="4763" cap="flat" cmpd="sng" algn="ctr">
                      <a:solidFill>
                        <a:srgbClr val="809F13"/>
                      </a:solidFill>
                      <a:prstDash val="solid"/>
                      <a:round/>
                      <a:headEnd type="none" w="med" len="med"/>
                      <a:tailEnd type="none" w="med" len="med"/>
                    </a:lnB>
                  </a:tcPr>
                </a:tc>
                <a:tc>
                  <a:txBody>
                    <a:bodyPr/>
                    <a:lstStyle/>
                    <a:p>
                      <a:pPr algn="ctr" fontAlgn="t"/>
                      <a:r>
                        <a:rPr lang="en-GB" sz="1600">
                          <a:effectLst/>
                        </a:rPr>
                        <a:t>2</a:t>
                      </a:r>
                    </a:p>
                  </a:txBody>
                  <a:tcPr marL="23171" marR="23171" marT="17378" marB="17378">
                    <a:lnL w="12700" cap="flat" cmpd="sng" algn="ctr">
                      <a:solidFill>
                        <a:srgbClr val="90A113"/>
                      </a:solidFill>
                      <a:prstDash val="solid"/>
                      <a:round/>
                      <a:headEnd type="none" w="med" len="med"/>
                      <a:tailEnd type="none" w="med" len="med"/>
                    </a:lnL>
                    <a:lnR w="12700" cap="flat" cmpd="sng" algn="ctr">
                      <a:solidFill>
                        <a:srgbClr val="909E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209F13"/>
                      </a:solidFill>
                      <a:prstDash val="solid"/>
                      <a:round/>
                      <a:headEnd type="none" w="med" len="med"/>
                      <a:tailEnd type="none" w="med" len="med"/>
                    </a:lnB>
                  </a:tcPr>
                </a:tc>
                <a:tc>
                  <a:txBody>
                    <a:bodyPr/>
                    <a:lstStyle/>
                    <a:p>
                      <a:pPr algn="ctr" fontAlgn="t"/>
                      <a:r>
                        <a:rPr lang="en-GB" sz="1600" dirty="0">
                          <a:effectLst/>
                        </a:rPr>
                        <a:t>30</a:t>
                      </a:r>
                    </a:p>
                  </a:txBody>
                  <a:tcPr marL="23171" marR="23171" marT="17378" marB="17378">
                    <a:lnL w="12700" cap="flat" cmpd="sng" algn="ctr">
                      <a:solidFill>
                        <a:srgbClr val="909E13"/>
                      </a:solidFill>
                      <a:prstDash val="solid"/>
                      <a:round/>
                      <a:headEnd type="none" w="med" len="med"/>
                      <a:tailEnd type="none" w="med" len="med"/>
                    </a:lnL>
                    <a:lnR w="12700" cap="flat" cmpd="sng" algn="ctr">
                      <a:solidFill>
                        <a:srgbClr val="E09F13"/>
                      </a:solidFill>
                      <a:prstDash val="solid"/>
                      <a:round/>
                      <a:headEnd type="none" w="med" len="med"/>
                      <a:tailEnd type="none" w="med" len="med"/>
                    </a:lnR>
                    <a:lnT w="4763" cap="flat" cmpd="sng" algn="ctr">
                      <a:solidFill>
                        <a:srgbClr val="209F13"/>
                      </a:solidFill>
                      <a:prstDash val="solid"/>
                      <a:round/>
                      <a:headEnd type="none" w="med" len="med"/>
                      <a:tailEnd type="none" w="med" len="med"/>
                    </a:lnT>
                    <a:lnB w="4763" cap="flat" cmpd="sng" algn="ctr">
                      <a:solidFill>
                        <a:srgbClr val="C0A113"/>
                      </a:solidFill>
                      <a:prstDash val="solid"/>
                      <a:round/>
                      <a:headEnd type="none" w="med" len="med"/>
                      <a:tailEnd type="none" w="med" len="med"/>
                    </a:lnB>
                  </a:tcPr>
                </a:tc>
                <a:tc>
                  <a:txBody>
                    <a:bodyPr/>
                    <a:lstStyle/>
                    <a:p>
                      <a:pPr algn="ctr" fontAlgn="t"/>
                      <a:r>
                        <a:rPr lang="en-GB" sz="1600" dirty="0">
                          <a:effectLst/>
                        </a:rPr>
                        <a:t>600</a:t>
                      </a:r>
                    </a:p>
                  </a:txBody>
                  <a:tcPr marL="23171" marR="23171" marT="17378" marB="17378">
                    <a:lnL w="12700" cap="flat" cmpd="sng" algn="ctr">
                      <a:solidFill>
                        <a:srgbClr val="E09F13"/>
                      </a:solidFill>
                      <a:prstDash val="solid"/>
                      <a:round/>
                      <a:headEnd type="none" w="med" len="med"/>
                      <a:tailEnd type="none" w="med" len="med"/>
                    </a:lnL>
                    <a:lnR w="12700" cap="flat" cmpd="sng" algn="ctr">
                      <a:solidFill>
                        <a:srgbClr val="709D13"/>
                      </a:solidFill>
                      <a:prstDash val="solid"/>
                      <a:round/>
                      <a:headEnd type="none" w="med" len="med"/>
                      <a:tailEnd type="none" w="med" len="med"/>
                    </a:lnR>
                    <a:lnT w="4763" cap="flat" cmpd="sng" algn="ctr">
                      <a:solidFill>
                        <a:srgbClr val="E0A213"/>
                      </a:solidFill>
                      <a:prstDash val="solid"/>
                      <a:round/>
                      <a:headEnd type="none" w="med" len="med"/>
                      <a:tailEnd type="none" w="med" len="med"/>
                    </a:lnT>
                    <a:lnB w="4763" cap="flat" cmpd="sng" algn="ctr">
                      <a:solidFill>
                        <a:srgbClr val="909E13"/>
                      </a:solidFill>
                      <a:prstDash val="solid"/>
                      <a:round/>
                      <a:headEnd type="none" w="med" len="med"/>
                      <a:tailEnd type="none" w="med" len="med"/>
                    </a:lnB>
                  </a:tcPr>
                </a:tc>
                <a:extLst>
                  <a:ext uri="{0D108BD9-81ED-4DB2-BD59-A6C34878D82A}">
                    <a16:rowId xmlns:a16="http://schemas.microsoft.com/office/drawing/2014/main" val="3660266112"/>
                  </a:ext>
                </a:extLst>
              </a:tr>
              <a:tr h="292482">
                <a:tc>
                  <a:txBody>
                    <a:bodyPr/>
                    <a:lstStyle/>
                    <a:p>
                      <a:pPr algn="ctr" fontAlgn="t"/>
                      <a:r>
                        <a:rPr lang="en-GB" sz="1600">
                          <a:effectLst/>
                        </a:rPr>
                        <a:t>DW1500c</a:t>
                      </a:r>
                    </a:p>
                  </a:txBody>
                  <a:tcPr marL="23171" marR="23171" marT="17378" marB="17378">
                    <a:lnL w="12700" cap="flat" cmpd="sng" algn="ctr">
                      <a:solidFill>
                        <a:srgbClr val="209F13"/>
                      </a:solidFill>
                      <a:prstDash val="solid"/>
                      <a:round/>
                      <a:headEnd type="none" w="med" len="med"/>
                      <a:tailEnd type="none" w="med" len="med"/>
                    </a:lnL>
                    <a:lnR w="12700" cap="flat" cmpd="sng" algn="ctr">
                      <a:solidFill>
                        <a:srgbClr val="909E13"/>
                      </a:solidFill>
                      <a:prstDash val="solid"/>
                      <a:round/>
                      <a:headEnd type="none" w="med" len="med"/>
                      <a:tailEnd type="none" w="med" len="med"/>
                    </a:lnR>
                    <a:lnT w="4763" cap="flat" cmpd="sng" algn="ctr">
                      <a:solidFill>
                        <a:srgbClr val="809F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tc>
                  <a:txBody>
                    <a:bodyPr/>
                    <a:lstStyle/>
                    <a:p>
                      <a:pPr algn="ctr" fontAlgn="t"/>
                      <a:r>
                        <a:rPr lang="en-GB" sz="1600">
                          <a:effectLst/>
                        </a:rPr>
                        <a:t>3</a:t>
                      </a:r>
                    </a:p>
                  </a:txBody>
                  <a:tcPr marL="23171" marR="23171" marT="17378" marB="17378">
                    <a:lnL w="12700" cap="flat" cmpd="sng" algn="ctr">
                      <a:solidFill>
                        <a:srgbClr val="909E13"/>
                      </a:solidFill>
                      <a:prstDash val="solid"/>
                      <a:round/>
                      <a:headEnd type="none" w="med" len="med"/>
                      <a:tailEnd type="none" w="med" len="med"/>
                    </a:lnL>
                    <a:lnR w="12700" cap="flat" cmpd="sng" algn="ctr">
                      <a:solidFill>
                        <a:srgbClr val="109D13"/>
                      </a:solidFill>
                      <a:prstDash val="solid"/>
                      <a:round/>
                      <a:headEnd type="none" w="med" len="med"/>
                      <a:tailEnd type="none" w="med" len="med"/>
                    </a:lnR>
                    <a:lnT w="4763" cap="flat" cmpd="sng" algn="ctr">
                      <a:solidFill>
                        <a:srgbClr val="209F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20</a:t>
                      </a:r>
                    </a:p>
                  </a:txBody>
                  <a:tcPr marL="23171" marR="23171" marT="17378" marB="17378">
                    <a:lnL w="12700" cap="flat" cmpd="sng" algn="ctr">
                      <a:solidFill>
                        <a:srgbClr val="109D13"/>
                      </a:solidFill>
                      <a:prstDash val="solid"/>
                      <a:round/>
                      <a:headEnd type="none" w="med" len="med"/>
                      <a:tailEnd type="none" w="med" len="med"/>
                    </a:lnL>
                    <a:lnR w="12700" cap="flat" cmpd="sng" algn="ctr">
                      <a:solidFill>
                        <a:srgbClr val="C0A113"/>
                      </a:solidFill>
                      <a:prstDash val="solid"/>
                      <a:round/>
                      <a:headEnd type="none" w="med" len="med"/>
                      <a:tailEnd type="none" w="med" len="med"/>
                    </a:lnR>
                    <a:lnT w="4763" cap="flat" cmpd="sng" algn="ctr">
                      <a:solidFill>
                        <a:srgbClr val="C0A113"/>
                      </a:solidFill>
                      <a:prstDash val="solid"/>
                      <a:round/>
                      <a:headEnd type="none" w="med" len="med"/>
                      <a:tailEnd type="none" w="med" len="med"/>
                    </a:lnT>
                    <a:lnB w="4763" cap="flat" cmpd="sng" algn="ctr">
                      <a:solidFill>
                        <a:srgbClr val="10A013"/>
                      </a:solidFill>
                      <a:prstDash val="solid"/>
                      <a:round/>
                      <a:headEnd type="none" w="med" len="med"/>
                      <a:tailEnd type="none" w="med" len="med"/>
                    </a:lnB>
                  </a:tcPr>
                </a:tc>
                <a:tc>
                  <a:txBody>
                    <a:bodyPr/>
                    <a:lstStyle/>
                    <a:p>
                      <a:pPr algn="ctr" fontAlgn="t"/>
                      <a:r>
                        <a:rPr lang="en-GB" sz="1600">
                          <a:effectLst/>
                        </a:rPr>
                        <a:t>900</a:t>
                      </a:r>
                    </a:p>
                  </a:txBody>
                  <a:tcPr marL="23171" marR="23171" marT="17378" marB="17378">
                    <a:lnL w="12700" cap="flat" cmpd="sng" algn="ctr">
                      <a:solidFill>
                        <a:srgbClr val="C0A1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909E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extLst>
                  <a:ext uri="{0D108BD9-81ED-4DB2-BD59-A6C34878D82A}">
                    <a16:rowId xmlns:a16="http://schemas.microsoft.com/office/drawing/2014/main" val="533649508"/>
                  </a:ext>
                </a:extLst>
              </a:tr>
              <a:tr h="292482">
                <a:tc>
                  <a:txBody>
                    <a:bodyPr/>
                    <a:lstStyle/>
                    <a:p>
                      <a:pPr algn="ctr" fontAlgn="t"/>
                      <a:r>
                        <a:rPr lang="en-GB" sz="1600">
                          <a:effectLst/>
                        </a:rPr>
                        <a:t>DW2000c</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30A1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60A113"/>
                      </a:solidFill>
                      <a:prstDash val="solid"/>
                      <a:round/>
                      <a:headEnd type="none" w="med" len="med"/>
                      <a:tailEnd type="none" w="med" len="med"/>
                    </a:lnB>
                  </a:tcPr>
                </a:tc>
                <a:tc>
                  <a:txBody>
                    <a:bodyPr/>
                    <a:lstStyle/>
                    <a:p>
                      <a:pPr algn="ctr" fontAlgn="t"/>
                      <a:r>
                        <a:rPr lang="en-GB" sz="1600">
                          <a:effectLst/>
                        </a:rPr>
                        <a:t>4</a:t>
                      </a:r>
                    </a:p>
                  </a:txBody>
                  <a:tcPr marL="23171" marR="23171" marT="17378" marB="17378">
                    <a:lnL w="12700" cap="flat" cmpd="sng" algn="ctr">
                      <a:solidFill>
                        <a:srgbClr val="30A113"/>
                      </a:solidFill>
                      <a:prstDash val="solid"/>
                      <a:round/>
                      <a:headEnd type="none" w="med" len="med"/>
                      <a:tailEnd type="none" w="med" len="med"/>
                    </a:lnL>
                    <a:lnR w="12700" cap="flat" cmpd="sng" algn="ctr">
                      <a:solidFill>
                        <a:srgbClr val="60A1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tc>
                  <a:txBody>
                    <a:bodyPr/>
                    <a:lstStyle/>
                    <a:p>
                      <a:pPr algn="ctr" fontAlgn="t"/>
                      <a:r>
                        <a:rPr lang="en-GB" sz="1600">
                          <a:effectLst/>
                        </a:rPr>
                        <a:t>15</a:t>
                      </a:r>
                    </a:p>
                  </a:txBody>
                  <a:tcPr marL="23171" marR="23171" marT="17378" marB="17378">
                    <a:lnL w="12700" cap="flat" cmpd="sng" algn="ctr">
                      <a:solidFill>
                        <a:srgbClr val="60A113"/>
                      </a:solidFill>
                      <a:prstDash val="solid"/>
                      <a:round/>
                      <a:headEnd type="none" w="med" len="med"/>
                      <a:tailEnd type="none" w="med" len="med"/>
                    </a:lnL>
                    <a:lnR w="12700" cap="flat" cmpd="sng" algn="ctr">
                      <a:solidFill>
                        <a:srgbClr val="60A113"/>
                      </a:solidFill>
                      <a:prstDash val="solid"/>
                      <a:round/>
                      <a:headEnd type="none" w="med" len="med"/>
                      <a:tailEnd type="none" w="med" len="med"/>
                    </a:lnR>
                    <a:lnT w="4763" cap="flat" cmpd="sng" algn="ctr">
                      <a:solidFill>
                        <a:srgbClr val="10A013"/>
                      </a:solidFill>
                      <a:prstDash val="solid"/>
                      <a:round/>
                      <a:headEnd type="none" w="med" len="med"/>
                      <a:tailEnd type="none" w="med" len="med"/>
                    </a:lnT>
                    <a:lnB w="4763" cap="flat" cmpd="sng" algn="ctr">
                      <a:solidFill>
                        <a:srgbClr val="40A013"/>
                      </a:solidFill>
                      <a:prstDash val="solid"/>
                      <a:round/>
                      <a:headEnd type="none" w="med" len="med"/>
                      <a:tailEnd type="none" w="med" len="med"/>
                    </a:lnB>
                  </a:tcPr>
                </a:tc>
                <a:tc>
                  <a:txBody>
                    <a:bodyPr/>
                    <a:lstStyle/>
                    <a:p>
                      <a:pPr algn="ctr" fontAlgn="t"/>
                      <a:r>
                        <a:rPr lang="en-GB" sz="1600">
                          <a:effectLst/>
                        </a:rPr>
                        <a:t>1200</a:t>
                      </a:r>
                    </a:p>
                  </a:txBody>
                  <a:tcPr marL="23171" marR="23171" marT="17378" marB="17378">
                    <a:lnL w="12700" cap="flat" cmpd="sng" algn="ctr">
                      <a:solidFill>
                        <a:srgbClr val="60A113"/>
                      </a:solidFill>
                      <a:prstDash val="solid"/>
                      <a:round/>
                      <a:headEnd type="none" w="med" len="med"/>
                      <a:tailEnd type="none" w="med" len="med"/>
                    </a:lnL>
                    <a:lnR w="12700" cap="flat" cmpd="sng" algn="ctr">
                      <a:solidFill>
                        <a:srgbClr val="109D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90A113"/>
                      </a:solidFill>
                      <a:prstDash val="solid"/>
                      <a:round/>
                      <a:headEnd type="none" w="med" len="med"/>
                      <a:tailEnd type="none" w="med" len="med"/>
                    </a:lnB>
                  </a:tcPr>
                </a:tc>
                <a:extLst>
                  <a:ext uri="{0D108BD9-81ED-4DB2-BD59-A6C34878D82A}">
                    <a16:rowId xmlns:a16="http://schemas.microsoft.com/office/drawing/2014/main" val="3944933365"/>
                  </a:ext>
                </a:extLst>
              </a:tr>
              <a:tr h="292482">
                <a:tc>
                  <a:txBody>
                    <a:bodyPr/>
                    <a:lstStyle/>
                    <a:p>
                      <a:pPr algn="ctr" fontAlgn="t"/>
                      <a:r>
                        <a:rPr lang="en-GB" sz="1600">
                          <a:effectLst/>
                        </a:rPr>
                        <a:t>DW2500c</a:t>
                      </a:r>
                    </a:p>
                  </a:txBody>
                  <a:tcPr marL="23171" marR="23171" marT="17378" marB="17378">
                    <a:lnL w="12700" cap="flat" cmpd="sng" algn="ctr">
                      <a:solidFill>
                        <a:srgbClr val="20A213"/>
                      </a:solidFill>
                      <a:prstDash val="solid"/>
                      <a:round/>
                      <a:headEnd type="none" w="med" len="med"/>
                      <a:tailEnd type="none" w="med" len="med"/>
                    </a:lnL>
                    <a:lnR w="12700" cap="flat" cmpd="sng" algn="ctr">
                      <a:solidFill>
                        <a:srgbClr val="509F13"/>
                      </a:solidFill>
                      <a:prstDash val="solid"/>
                      <a:round/>
                      <a:headEnd type="none" w="med" len="med"/>
                      <a:tailEnd type="none" w="med" len="med"/>
                    </a:lnR>
                    <a:lnT w="4763" cap="flat" cmpd="sng" algn="ctr">
                      <a:solidFill>
                        <a:srgbClr val="60A1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5</a:t>
                      </a:r>
                    </a:p>
                  </a:txBody>
                  <a:tcPr marL="23171" marR="23171" marT="17378" marB="17378">
                    <a:lnL w="12700" cap="flat" cmpd="sng" algn="ctr">
                      <a:solidFill>
                        <a:srgbClr val="509F13"/>
                      </a:solidFill>
                      <a:prstDash val="solid"/>
                      <a:round/>
                      <a:headEnd type="none" w="med" len="med"/>
                      <a:tailEnd type="none" w="med" len="med"/>
                    </a:lnL>
                    <a:lnR w="12700" cap="flat" cmpd="sng" algn="ctr">
                      <a:solidFill>
                        <a:srgbClr val="10A0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D0A013"/>
                      </a:solidFill>
                      <a:prstDash val="solid"/>
                      <a:round/>
                      <a:headEnd type="none" w="med" len="med"/>
                      <a:tailEnd type="none" w="med" len="med"/>
                    </a:lnB>
                  </a:tcPr>
                </a:tc>
                <a:tc>
                  <a:txBody>
                    <a:bodyPr/>
                    <a:lstStyle/>
                    <a:p>
                      <a:pPr algn="ctr" fontAlgn="t"/>
                      <a:r>
                        <a:rPr lang="en-GB" sz="1600">
                          <a:effectLst/>
                        </a:rPr>
                        <a:t>12</a:t>
                      </a:r>
                    </a:p>
                  </a:txBody>
                  <a:tcPr marL="23171" marR="23171" marT="17378" marB="17378">
                    <a:lnL w="12700" cap="flat" cmpd="sng" algn="ctr">
                      <a:solidFill>
                        <a:srgbClr val="10A0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40A013"/>
                      </a:solidFill>
                      <a:prstDash val="solid"/>
                      <a:round/>
                      <a:headEnd type="none" w="med" len="med"/>
                      <a:tailEnd type="none" w="med" len="med"/>
                    </a:lnT>
                    <a:lnB w="4763" cap="flat" cmpd="sng" algn="ctr">
                      <a:solidFill>
                        <a:srgbClr val="409D13"/>
                      </a:solidFill>
                      <a:prstDash val="solid"/>
                      <a:round/>
                      <a:headEnd type="none" w="med" len="med"/>
                      <a:tailEnd type="none" w="med" len="med"/>
                    </a:lnB>
                  </a:tcPr>
                </a:tc>
                <a:tc>
                  <a:txBody>
                    <a:bodyPr/>
                    <a:lstStyle/>
                    <a:p>
                      <a:pPr algn="ctr" fontAlgn="t"/>
                      <a:r>
                        <a:rPr lang="en-GB" sz="1600">
                          <a:effectLst/>
                        </a:rPr>
                        <a:t>1500</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509F13"/>
                      </a:solidFill>
                      <a:prstDash val="solid"/>
                      <a:round/>
                      <a:headEnd type="none" w="med" len="med"/>
                      <a:tailEnd type="none" w="med" len="med"/>
                    </a:lnR>
                    <a:lnT w="4763" cap="flat" cmpd="sng" algn="ctr">
                      <a:solidFill>
                        <a:srgbClr val="90A113"/>
                      </a:solidFill>
                      <a:prstDash val="solid"/>
                      <a:round/>
                      <a:headEnd type="none" w="med" len="med"/>
                      <a:tailEnd type="none" w="med" len="med"/>
                    </a:lnT>
                    <a:lnB w="4763" cap="flat" cmpd="sng" algn="ctr">
                      <a:solidFill>
                        <a:srgbClr val="E0A213"/>
                      </a:solidFill>
                      <a:prstDash val="solid"/>
                      <a:round/>
                      <a:headEnd type="none" w="med" len="med"/>
                      <a:tailEnd type="none" w="med" len="med"/>
                    </a:lnB>
                  </a:tcPr>
                </a:tc>
                <a:extLst>
                  <a:ext uri="{0D108BD9-81ED-4DB2-BD59-A6C34878D82A}">
                    <a16:rowId xmlns:a16="http://schemas.microsoft.com/office/drawing/2014/main" val="1678981770"/>
                  </a:ext>
                </a:extLst>
              </a:tr>
              <a:tr h="292482">
                <a:tc>
                  <a:txBody>
                    <a:bodyPr/>
                    <a:lstStyle/>
                    <a:p>
                      <a:pPr algn="ctr" fontAlgn="t"/>
                      <a:r>
                        <a:rPr lang="en-GB" sz="1600">
                          <a:effectLst/>
                        </a:rPr>
                        <a:t>DW3000c</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A0A0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6</a:t>
                      </a:r>
                    </a:p>
                  </a:txBody>
                  <a:tcPr marL="23171" marR="23171" marT="17378" marB="17378">
                    <a:lnL w="12700" cap="flat" cmpd="sng" algn="ctr">
                      <a:solidFill>
                        <a:srgbClr val="A0A013"/>
                      </a:solidFill>
                      <a:prstDash val="solid"/>
                      <a:round/>
                      <a:headEnd type="none" w="med" len="med"/>
                      <a:tailEnd type="none" w="med" len="med"/>
                    </a:lnL>
                    <a:lnR w="12700" cap="flat" cmpd="sng" algn="ctr">
                      <a:solidFill>
                        <a:srgbClr val="D0A013"/>
                      </a:solidFill>
                      <a:prstDash val="solid"/>
                      <a:round/>
                      <a:headEnd type="none" w="med" len="med"/>
                      <a:tailEnd type="none" w="med" len="med"/>
                    </a:lnR>
                    <a:lnT w="4763" cap="flat" cmpd="sng" algn="ctr">
                      <a:solidFill>
                        <a:srgbClr val="D0A013"/>
                      </a:solidFill>
                      <a:prstDash val="solid"/>
                      <a:round/>
                      <a:headEnd type="none" w="med" len="med"/>
                      <a:tailEnd type="none" w="med" len="med"/>
                    </a:lnT>
                    <a:lnB w="4763" cap="flat" cmpd="sng" algn="ctr">
                      <a:solidFill>
                        <a:srgbClr val="409D13"/>
                      </a:solidFill>
                      <a:prstDash val="solid"/>
                      <a:round/>
                      <a:headEnd type="none" w="med" len="med"/>
                      <a:tailEnd type="none" w="med" len="med"/>
                    </a:lnB>
                  </a:tcPr>
                </a:tc>
                <a:tc>
                  <a:txBody>
                    <a:bodyPr/>
                    <a:lstStyle/>
                    <a:p>
                      <a:pPr algn="ctr" fontAlgn="t"/>
                      <a:r>
                        <a:rPr lang="en-GB" sz="1600">
                          <a:effectLst/>
                        </a:rPr>
                        <a:t>10</a:t>
                      </a:r>
                    </a:p>
                  </a:txBody>
                  <a:tcPr marL="23171" marR="23171" marT="17378" marB="17378">
                    <a:lnL w="12700" cap="flat" cmpd="sng" algn="ctr">
                      <a:solidFill>
                        <a:srgbClr val="D0A013"/>
                      </a:solidFill>
                      <a:prstDash val="solid"/>
                      <a:round/>
                      <a:headEnd type="none" w="med" len="med"/>
                      <a:tailEnd type="none" w="med" len="med"/>
                    </a:lnL>
                    <a:lnR w="12700" cap="flat" cmpd="sng" algn="ctr">
                      <a:solidFill>
                        <a:srgbClr val="90A113"/>
                      </a:solidFill>
                      <a:prstDash val="solid"/>
                      <a:round/>
                      <a:headEnd type="none" w="med" len="med"/>
                      <a:tailEnd type="none" w="med" len="med"/>
                    </a:lnR>
                    <a:lnT w="4763" cap="flat" cmpd="sng" algn="ctr">
                      <a:solidFill>
                        <a:srgbClr val="409D13"/>
                      </a:solidFill>
                      <a:prstDash val="solid"/>
                      <a:round/>
                      <a:headEnd type="none" w="med" len="med"/>
                      <a:tailEnd type="none" w="med" len="med"/>
                    </a:lnT>
                    <a:lnB w="4763" cap="flat" cmpd="sng" algn="ctr">
                      <a:solidFill>
                        <a:srgbClr val="60A413"/>
                      </a:solidFill>
                      <a:prstDash val="solid"/>
                      <a:round/>
                      <a:headEnd type="none" w="med" len="med"/>
                      <a:tailEnd type="none" w="med" len="med"/>
                    </a:lnB>
                  </a:tcPr>
                </a:tc>
                <a:tc>
                  <a:txBody>
                    <a:bodyPr/>
                    <a:lstStyle/>
                    <a:p>
                      <a:pPr algn="ctr" fontAlgn="t"/>
                      <a:r>
                        <a:rPr lang="en-GB" sz="1600">
                          <a:effectLst/>
                        </a:rPr>
                        <a:t>1800</a:t>
                      </a:r>
                    </a:p>
                  </a:txBody>
                  <a:tcPr marL="23171" marR="23171" marT="17378" marB="17378">
                    <a:lnL w="12700" cap="flat" cmpd="sng" algn="ctr">
                      <a:solidFill>
                        <a:srgbClr val="90A113"/>
                      </a:solidFill>
                      <a:prstDash val="solid"/>
                      <a:round/>
                      <a:headEnd type="none" w="med" len="med"/>
                      <a:tailEnd type="none" w="med" len="med"/>
                    </a:lnL>
                    <a:lnR w="12700" cap="flat" cmpd="sng" algn="ctr">
                      <a:solidFill>
                        <a:srgbClr val="20A213"/>
                      </a:solidFill>
                      <a:prstDash val="solid"/>
                      <a:round/>
                      <a:headEnd type="none" w="med" len="med"/>
                      <a:tailEnd type="none" w="med" len="med"/>
                    </a:lnR>
                    <a:lnT w="4763" cap="flat" cmpd="sng" algn="ctr">
                      <a:solidFill>
                        <a:srgbClr val="E0A2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extLst>
                  <a:ext uri="{0D108BD9-81ED-4DB2-BD59-A6C34878D82A}">
                    <a16:rowId xmlns:a16="http://schemas.microsoft.com/office/drawing/2014/main" val="2778805807"/>
                  </a:ext>
                </a:extLst>
              </a:tr>
              <a:tr h="292482">
                <a:tc>
                  <a:txBody>
                    <a:bodyPr/>
                    <a:lstStyle/>
                    <a:p>
                      <a:pPr algn="ctr" fontAlgn="t"/>
                      <a:r>
                        <a:rPr lang="en-GB" sz="1600">
                          <a:effectLst/>
                        </a:rPr>
                        <a:t>DW5000c</a:t>
                      </a:r>
                    </a:p>
                  </a:txBody>
                  <a:tcPr marL="23171" marR="23171" marT="17378" marB="17378">
                    <a:lnL w="12700" cap="flat" cmpd="sng" algn="ctr">
                      <a:solidFill>
                        <a:srgbClr val="20A2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50A513"/>
                      </a:solidFill>
                      <a:prstDash val="solid"/>
                      <a:round/>
                      <a:headEnd type="none" w="med" len="med"/>
                      <a:tailEnd type="none" w="med" len="med"/>
                    </a:lnB>
                  </a:tcPr>
                </a:tc>
                <a:tc>
                  <a:txBody>
                    <a:bodyPr/>
                    <a:lstStyle/>
                    <a:p>
                      <a:pPr algn="ctr" fontAlgn="t"/>
                      <a:r>
                        <a:rPr lang="en-GB" sz="1600">
                          <a:effectLst/>
                        </a:rPr>
                        <a:t>10</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E0A513"/>
                      </a:solidFill>
                      <a:prstDash val="solid"/>
                      <a:round/>
                      <a:headEnd type="none" w="med" len="med"/>
                      <a:tailEnd type="none" w="med" len="med"/>
                    </a:lnR>
                    <a:lnT w="4763" cap="flat" cmpd="sng" algn="ctr">
                      <a:solidFill>
                        <a:srgbClr val="409D13"/>
                      </a:solidFill>
                      <a:prstDash val="solid"/>
                      <a:round/>
                      <a:headEnd type="none" w="med" len="med"/>
                      <a:tailEnd type="none" w="med" len="med"/>
                    </a:lnT>
                    <a:lnB w="4763" cap="flat" cmpd="sng" algn="ctr">
                      <a:solidFill>
                        <a:srgbClr val="30A413"/>
                      </a:solidFill>
                      <a:prstDash val="solid"/>
                      <a:round/>
                      <a:headEnd type="none" w="med" len="med"/>
                      <a:tailEnd type="none" w="med" len="med"/>
                    </a:lnB>
                  </a:tcPr>
                </a:tc>
                <a:tc>
                  <a:txBody>
                    <a:bodyPr/>
                    <a:lstStyle/>
                    <a:p>
                      <a:pPr algn="ctr" fontAlgn="t"/>
                      <a:r>
                        <a:rPr lang="en-GB" sz="1600">
                          <a:effectLst/>
                        </a:rPr>
                        <a:t>6</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50A813"/>
                      </a:solidFill>
                      <a:prstDash val="solid"/>
                      <a:round/>
                      <a:headEnd type="none" w="med" len="med"/>
                      <a:tailEnd type="none" w="med" len="med"/>
                    </a:lnR>
                    <a:lnT w="4763" cap="flat" cmpd="sng" algn="ctr">
                      <a:solidFill>
                        <a:srgbClr val="60A413"/>
                      </a:solidFill>
                      <a:prstDash val="solid"/>
                      <a:round/>
                      <a:headEnd type="none" w="med" len="med"/>
                      <a:tailEnd type="none" w="med" len="med"/>
                    </a:lnT>
                    <a:lnB w="4763" cap="flat" cmpd="sng" algn="ctr">
                      <a:solidFill>
                        <a:srgbClr val="90A413"/>
                      </a:solidFill>
                      <a:prstDash val="solid"/>
                      <a:round/>
                      <a:headEnd type="none" w="med" len="med"/>
                      <a:tailEnd type="none" w="med" len="med"/>
                    </a:lnB>
                  </a:tcPr>
                </a:tc>
                <a:tc>
                  <a:txBody>
                    <a:bodyPr/>
                    <a:lstStyle/>
                    <a:p>
                      <a:pPr algn="ctr" fontAlgn="t"/>
                      <a:r>
                        <a:rPr lang="en-GB" sz="1600">
                          <a:effectLst/>
                        </a:rPr>
                        <a:t>3000</a:t>
                      </a:r>
                    </a:p>
                  </a:txBody>
                  <a:tcPr marL="23171" marR="23171" marT="17378" marB="17378">
                    <a:lnL w="12700" cap="flat" cmpd="sng" algn="ctr">
                      <a:solidFill>
                        <a:srgbClr val="50A813"/>
                      </a:solidFill>
                      <a:prstDash val="solid"/>
                      <a:round/>
                      <a:headEnd type="none" w="med" len="med"/>
                      <a:tailEnd type="none" w="med" len="med"/>
                    </a:lnL>
                    <a:lnR w="12700" cap="flat" cmpd="sng" algn="ctr">
                      <a:solidFill>
                        <a:srgbClr val="80A8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extLst>
                  <a:ext uri="{0D108BD9-81ED-4DB2-BD59-A6C34878D82A}">
                    <a16:rowId xmlns:a16="http://schemas.microsoft.com/office/drawing/2014/main" val="2950418808"/>
                  </a:ext>
                </a:extLst>
              </a:tr>
              <a:tr h="292482">
                <a:tc>
                  <a:txBody>
                    <a:bodyPr/>
                    <a:lstStyle/>
                    <a:p>
                      <a:pPr algn="ctr" fontAlgn="t"/>
                      <a:r>
                        <a:rPr lang="en-GB" sz="1600">
                          <a:effectLst/>
                        </a:rPr>
                        <a:t>DW6000c</a:t>
                      </a:r>
                    </a:p>
                  </a:txBody>
                  <a:tcPr marL="23171" marR="23171" marT="17378" marB="17378">
                    <a:lnL w="12700" cap="flat" cmpd="sng" algn="ctr">
                      <a:solidFill>
                        <a:srgbClr val="40A3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5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12</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F0A413"/>
                      </a:solidFill>
                      <a:prstDash val="solid"/>
                      <a:round/>
                      <a:headEnd type="none" w="med" len="med"/>
                      <a:tailEnd type="none" w="med" len="med"/>
                    </a:lnR>
                    <a:lnT w="4763" cap="flat" cmpd="sng" algn="ctr">
                      <a:solidFill>
                        <a:srgbClr val="30A413"/>
                      </a:solidFill>
                      <a:prstDash val="solid"/>
                      <a:round/>
                      <a:headEnd type="none" w="med" len="med"/>
                      <a:tailEnd type="none" w="med" len="med"/>
                    </a:lnT>
                    <a:lnB w="4763" cap="flat" cmpd="sng" algn="ctr">
                      <a:solidFill>
                        <a:srgbClr val="E0A513"/>
                      </a:solidFill>
                      <a:prstDash val="solid"/>
                      <a:round/>
                      <a:headEnd type="none" w="med" len="med"/>
                      <a:tailEnd type="none" w="med" len="med"/>
                    </a:lnB>
                  </a:tcPr>
                </a:tc>
                <a:tc>
                  <a:txBody>
                    <a:bodyPr/>
                    <a:lstStyle/>
                    <a:p>
                      <a:pPr algn="ctr" fontAlgn="t"/>
                      <a:r>
                        <a:rPr lang="en-GB" sz="1600">
                          <a:effectLst/>
                        </a:rPr>
                        <a:t>5</a:t>
                      </a:r>
                    </a:p>
                  </a:txBody>
                  <a:tcPr marL="23171" marR="23171" marT="17378" marB="17378">
                    <a:lnL w="12700" cap="flat" cmpd="sng" algn="ctr">
                      <a:solidFill>
                        <a:srgbClr val="F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90A413"/>
                      </a:solidFill>
                      <a:prstDash val="solid"/>
                      <a:round/>
                      <a:headEnd type="none" w="med" len="med"/>
                      <a:tailEnd type="none" w="med" len="med"/>
                    </a:lnT>
                    <a:lnB w="4763" cap="flat" cmpd="sng" algn="ctr">
                      <a:solidFill>
                        <a:srgbClr val="80A513"/>
                      </a:solidFill>
                      <a:prstDash val="solid"/>
                      <a:round/>
                      <a:headEnd type="none" w="med" len="med"/>
                      <a:tailEnd type="none" w="med" len="med"/>
                    </a:lnB>
                  </a:tcPr>
                </a:tc>
                <a:tc>
                  <a:txBody>
                    <a:bodyPr/>
                    <a:lstStyle/>
                    <a:p>
                      <a:pPr algn="ctr" fontAlgn="t"/>
                      <a:r>
                        <a:rPr lang="en-GB" sz="1600">
                          <a:effectLst/>
                        </a:rPr>
                        <a:t>3600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30A4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10A313"/>
                      </a:solidFill>
                      <a:prstDash val="solid"/>
                      <a:round/>
                      <a:headEnd type="none" w="med" len="med"/>
                      <a:tailEnd type="none" w="med" len="med"/>
                    </a:lnB>
                  </a:tcPr>
                </a:tc>
                <a:extLst>
                  <a:ext uri="{0D108BD9-81ED-4DB2-BD59-A6C34878D82A}">
                    <a16:rowId xmlns:a16="http://schemas.microsoft.com/office/drawing/2014/main" val="3347124174"/>
                  </a:ext>
                </a:extLst>
              </a:tr>
              <a:tr h="292482">
                <a:tc>
                  <a:txBody>
                    <a:bodyPr/>
                    <a:lstStyle/>
                    <a:p>
                      <a:pPr algn="ctr" fontAlgn="t"/>
                      <a:r>
                        <a:rPr lang="en-GB" sz="1600">
                          <a:effectLst/>
                        </a:rPr>
                        <a:t>DW7500c</a:t>
                      </a:r>
                    </a:p>
                  </a:txBody>
                  <a:tcPr marL="23171" marR="23171" marT="17378" marB="17378">
                    <a:lnL w="12700" cap="flat" cmpd="sng" algn="ctr">
                      <a:solidFill>
                        <a:srgbClr val="3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tc>
                  <a:txBody>
                    <a:bodyPr/>
                    <a:lstStyle/>
                    <a:p>
                      <a:pPr algn="ctr" fontAlgn="t"/>
                      <a:r>
                        <a:rPr lang="en-GB" sz="1600">
                          <a:effectLst/>
                        </a:rPr>
                        <a:t>15</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E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4</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8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4500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30A413"/>
                      </a:solidFill>
                      <a:prstDash val="solid"/>
                      <a:round/>
                      <a:headEnd type="none" w="med" len="med"/>
                      <a:tailEnd type="none" w="med" len="med"/>
                    </a:lnR>
                    <a:lnT w="4763" cap="flat" cmpd="sng" algn="ctr">
                      <a:solidFill>
                        <a:srgbClr val="10A3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extLst>
                  <a:ext uri="{0D108BD9-81ED-4DB2-BD59-A6C34878D82A}">
                    <a16:rowId xmlns:a16="http://schemas.microsoft.com/office/drawing/2014/main" val="3216574359"/>
                  </a:ext>
                </a:extLst>
              </a:tr>
              <a:tr h="292482">
                <a:tc>
                  <a:txBody>
                    <a:bodyPr/>
                    <a:lstStyle/>
                    <a:p>
                      <a:pPr algn="ctr" fontAlgn="t"/>
                      <a:r>
                        <a:rPr lang="en-GB" sz="1600">
                          <a:effectLst/>
                        </a:rPr>
                        <a:t>DW10000c</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40A613"/>
                      </a:solidFill>
                      <a:prstDash val="solid"/>
                      <a:round/>
                      <a:headEnd type="none" w="med" len="med"/>
                      <a:tailEnd type="none" w="med" len="med"/>
                    </a:lnT>
                    <a:lnB w="4763" cap="flat" cmpd="sng" algn="ctr">
                      <a:solidFill>
                        <a:srgbClr val="40A313"/>
                      </a:solidFill>
                      <a:prstDash val="solid"/>
                      <a:round/>
                      <a:headEnd type="none" w="med" len="med"/>
                      <a:tailEnd type="none" w="med" len="med"/>
                    </a:lnB>
                  </a:tcPr>
                </a:tc>
                <a:tc>
                  <a:txBody>
                    <a:bodyPr/>
                    <a:lstStyle/>
                    <a:p>
                      <a:pPr algn="ctr" fontAlgn="t"/>
                      <a:r>
                        <a:rPr lang="en-GB" sz="1600">
                          <a:effectLst/>
                        </a:rPr>
                        <a:t>20</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00A7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10A613"/>
                      </a:solidFill>
                      <a:prstDash val="solid"/>
                      <a:round/>
                      <a:headEnd type="none" w="med" len="med"/>
                      <a:tailEnd type="none" w="med" len="med"/>
                    </a:lnB>
                  </a:tcPr>
                </a:tc>
                <a:tc>
                  <a:txBody>
                    <a:bodyPr/>
                    <a:lstStyle/>
                    <a:p>
                      <a:pPr algn="ctr" fontAlgn="t"/>
                      <a:r>
                        <a:rPr lang="en-GB" sz="1600" dirty="0">
                          <a:effectLst/>
                        </a:rPr>
                        <a:t>3</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tc>
                  <a:txBody>
                    <a:bodyPr/>
                    <a:lstStyle/>
                    <a:p>
                      <a:pPr algn="ctr" fontAlgn="t"/>
                      <a:r>
                        <a:rPr lang="en-GB" sz="1600">
                          <a:effectLst/>
                        </a:rPr>
                        <a:t>6000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extLst>
                  <a:ext uri="{0D108BD9-81ED-4DB2-BD59-A6C34878D82A}">
                    <a16:rowId xmlns:a16="http://schemas.microsoft.com/office/drawing/2014/main" val="1478105747"/>
                  </a:ext>
                </a:extLst>
              </a:tr>
              <a:tr h="292482">
                <a:tc>
                  <a:txBody>
                    <a:bodyPr/>
                    <a:lstStyle/>
                    <a:p>
                      <a:pPr algn="ctr" fontAlgn="t"/>
                      <a:r>
                        <a:rPr lang="en-GB" sz="1600">
                          <a:effectLst/>
                        </a:rPr>
                        <a:t>DW15000c</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B0A813"/>
                      </a:solidFill>
                      <a:prstDash val="solid"/>
                      <a:round/>
                      <a:headEnd type="none" w="med" len="med"/>
                      <a:tailEnd type="none" w="med" len="med"/>
                    </a:lnR>
                    <a:lnT w="4763" cap="flat" cmpd="sng" algn="ctr">
                      <a:solidFill>
                        <a:srgbClr val="40A313"/>
                      </a:solidFill>
                      <a:prstDash val="solid"/>
                      <a:round/>
                      <a:headEnd type="none" w="med" len="med"/>
                      <a:tailEnd type="none" w="med" len="med"/>
                    </a:lnT>
                    <a:lnB w="4763" cap="flat" cmpd="sng" algn="ctr">
                      <a:solidFill>
                        <a:srgbClr val="40A313"/>
                      </a:solidFill>
                      <a:prstDash val="solid"/>
                      <a:round/>
                      <a:headEnd type="none" w="med" len="med"/>
                      <a:tailEnd type="none" w="med" len="med"/>
                    </a:lnB>
                  </a:tcPr>
                </a:tc>
                <a:tc>
                  <a:txBody>
                    <a:bodyPr/>
                    <a:lstStyle/>
                    <a:p>
                      <a:pPr algn="ctr" fontAlgn="t"/>
                      <a:r>
                        <a:rPr lang="en-GB" sz="1600">
                          <a:effectLst/>
                        </a:rPr>
                        <a:t>30</a:t>
                      </a:r>
                    </a:p>
                  </a:txBody>
                  <a:tcPr marL="23171" marR="23171" marT="17378" marB="17378">
                    <a:lnL w="12700" cap="flat" cmpd="sng" algn="ctr">
                      <a:solidFill>
                        <a:srgbClr val="B0A813"/>
                      </a:solidFill>
                      <a:prstDash val="solid"/>
                      <a:round/>
                      <a:headEnd type="none" w="med" len="med"/>
                      <a:tailEnd type="none" w="med" len="med"/>
                    </a:lnL>
                    <a:lnR w="12700" cap="flat" cmpd="sng" algn="ctr">
                      <a:solidFill>
                        <a:srgbClr val="E0A513"/>
                      </a:solidFill>
                      <a:prstDash val="solid"/>
                      <a:round/>
                      <a:headEnd type="none" w="med" len="med"/>
                      <a:tailEnd type="none" w="med" len="med"/>
                    </a:lnR>
                    <a:lnT w="4763" cap="flat" cmpd="sng" algn="ctr">
                      <a:solidFill>
                        <a:srgbClr val="10A6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tc>
                  <a:txBody>
                    <a:bodyPr/>
                    <a:lstStyle/>
                    <a:p>
                      <a:pPr algn="ctr" fontAlgn="t"/>
                      <a:r>
                        <a:rPr lang="en-GB" sz="1600">
                          <a:effectLst/>
                        </a:rPr>
                        <a:t>2</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30AA13"/>
                      </a:solidFill>
                      <a:prstDash val="solid"/>
                      <a:round/>
                      <a:headEnd type="none" w="med" len="med"/>
                      <a:tailEnd type="none" w="med" len="med"/>
                    </a:lnB>
                  </a:tcPr>
                </a:tc>
                <a:tc>
                  <a:txBody>
                    <a:bodyPr/>
                    <a:lstStyle/>
                    <a:p>
                      <a:pPr algn="ctr" fontAlgn="t"/>
                      <a:r>
                        <a:rPr lang="en-GB" sz="1600">
                          <a:effectLst/>
                        </a:rPr>
                        <a:t>9000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10A613"/>
                      </a:solidFill>
                      <a:prstDash val="solid"/>
                      <a:round/>
                      <a:headEnd type="none" w="med" len="med"/>
                      <a:tailEnd type="none" w="med" len="med"/>
                    </a:lnR>
                    <a:lnT w="4763" cap="flat" cmpd="sng" algn="ctr">
                      <a:solidFill>
                        <a:srgbClr val="40A613"/>
                      </a:solidFill>
                      <a:prstDash val="solid"/>
                      <a:round/>
                      <a:headEnd type="none" w="med" len="med"/>
                      <a:tailEnd type="none" w="med" len="med"/>
                    </a:lnT>
                    <a:lnB w="4763" cap="flat" cmpd="sng" algn="ctr">
                      <a:solidFill>
                        <a:srgbClr val="20AB13"/>
                      </a:solidFill>
                      <a:prstDash val="solid"/>
                      <a:round/>
                      <a:headEnd type="none" w="med" len="med"/>
                      <a:tailEnd type="none" w="med" len="med"/>
                    </a:lnB>
                  </a:tcPr>
                </a:tc>
                <a:extLst>
                  <a:ext uri="{0D108BD9-81ED-4DB2-BD59-A6C34878D82A}">
                    <a16:rowId xmlns:a16="http://schemas.microsoft.com/office/drawing/2014/main" val="4263777135"/>
                  </a:ext>
                </a:extLst>
              </a:tr>
              <a:tr h="292482">
                <a:tc>
                  <a:txBody>
                    <a:bodyPr/>
                    <a:lstStyle/>
                    <a:p>
                      <a:pPr algn="ctr" fontAlgn="t"/>
                      <a:r>
                        <a:rPr lang="en-GB" sz="1600">
                          <a:effectLst/>
                        </a:rPr>
                        <a:t>DW30000c</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40A313"/>
                      </a:solidFill>
                      <a:prstDash val="solid"/>
                      <a:round/>
                      <a:headEnd type="none" w="med" len="med"/>
                      <a:tailEnd type="none" w="med" len="med"/>
                    </a:lnR>
                    <a:lnT w="4763" cap="flat" cmpd="sng" algn="ctr">
                      <a:solidFill>
                        <a:srgbClr val="40A313"/>
                      </a:solidFill>
                      <a:prstDash val="solid"/>
                      <a:round/>
                      <a:headEnd type="none" w="med" len="med"/>
                      <a:tailEnd type="none" w="med" len="med"/>
                    </a:lnT>
                    <a:lnB w="12700" cap="flat" cmpd="sng" algn="ctr">
                      <a:solidFill>
                        <a:srgbClr val="F826E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40A313"/>
                      </a:solidFill>
                      <a:prstDash val="solid"/>
                      <a:round/>
                      <a:headEnd type="none" w="med" len="med"/>
                      <a:tailEnd type="none" w="med" len="med"/>
                    </a:lnL>
                    <a:lnR w="12700" cap="flat" cmpd="sng" algn="ctr">
                      <a:solidFill>
                        <a:srgbClr val="10AC13"/>
                      </a:solidFill>
                      <a:prstDash val="solid"/>
                      <a:round/>
                      <a:headEnd type="none" w="med" len="med"/>
                      <a:tailEnd type="none" w="med" len="med"/>
                    </a:lnR>
                    <a:lnT w="4763" cap="flat" cmpd="sng" algn="ctr">
                      <a:solidFill>
                        <a:srgbClr val="40A613"/>
                      </a:solidFill>
                      <a:prstDash val="solid"/>
                      <a:round/>
                      <a:headEnd type="none" w="med" len="med"/>
                      <a:tailEnd type="none" w="med" len="med"/>
                    </a:lnT>
                    <a:lnB w="12700" cap="flat" cmpd="sng" algn="ctr">
                      <a:solidFill>
                        <a:srgbClr val="9827E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10AC13"/>
                      </a:solidFill>
                      <a:prstDash val="solid"/>
                      <a:round/>
                      <a:headEnd type="none" w="med" len="med"/>
                      <a:tailEnd type="none" w="med" len="med"/>
                    </a:lnL>
                    <a:lnR w="12700" cap="flat" cmpd="sng" algn="ctr">
                      <a:solidFill>
                        <a:srgbClr val="30AD13"/>
                      </a:solidFill>
                      <a:prstDash val="solid"/>
                      <a:round/>
                      <a:headEnd type="none" w="med" len="med"/>
                      <a:tailEnd type="none" w="med" len="med"/>
                    </a:lnR>
                    <a:lnT w="4763" cap="flat" cmpd="sng" algn="ctr">
                      <a:solidFill>
                        <a:srgbClr val="30AA13"/>
                      </a:solidFill>
                      <a:prstDash val="solid"/>
                      <a:round/>
                      <a:headEnd type="none" w="med" len="med"/>
                      <a:tailEnd type="none" w="med" len="med"/>
                    </a:lnT>
                    <a:lnB w="12700" cap="flat" cmpd="sng" algn="ctr">
                      <a:solidFill>
                        <a:srgbClr val="9827E3"/>
                      </a:solidFill>
                      <a:prstDash val="solid"/>
                      <a:round/>
                      <a:headEnd type="none" w="med" len="med"/>
                      <a:tailEnd type="none" w="med" len="med"/>
                    </a:lnB>
                  </a:tcPr>
                </a:tc>
                <a:tc>
                  <a:txBody>
                    <a:bodyPr/>
                    <a:lstStyle/>
                    <a:p>
                      <a:pPr algn="ctr" fontAlgn="t"/>
                      <a:r>
                        <a:rPr lang="en-GB" sz="1600" dirty="0">
                          <a:effectLst/>
                        </a:rPr>
                        <a:t>18000</a:t>
                      </a:r>
                    </a:p>
                  </a:txBody>
                  <a:tcPr marL="23171" marR="23171" marT="17378" marB="17378">
                    <a:lnL w="12700" cap="flat" cmpd="sng" algn="ctr">
                      <a:solidFill>
                        <a:srgbClr val="30AD13"/>
                      </a:solidFill>
                      <a:prstDash val="solid"/>
                      <a:round/>
                      <a:headEnd type="none" w="med" len="med"/>
                      <a:tailEnd type="none" w="med" len="med"/>
                    </a:lnL>
                    <a:lnR w="12700" cap="flat" cmpd="sng" algn="ctr">
                      <a:solidFill>
                        <a:srgbClr val="60AD13"/>
                      </a:solidFill>
                      <a:prstDash val="solid"/>
                      <a:round/>
                      <a:headEnd type="none" w="med" len="med"/>
                      <a:tailEnd type="none" w="med" len="med"/>
                    </a:lnR>
                    <a:lnT w="4763" cap="flat" cmpd="sng" algn="ctr">
                      <a:solidFill>
                        <a:srgbClr val="20AB13"/>
                      </a:solidFill>
                      <a:prstDash val="solid"/>
                      <a:round/>
                      <a:headEnd type="none" w="med" len="med"/>
                      <a:tailEnd type="none" w="med" len="med"/>
                    </a:lnT>
                    <a:lnB w="12700" cap="flat" cmpd="sng" algn="ctr">
                      <a:solidFill>
                        <a:srgbClr val="D82DE3"/>
                      </a:solidFill>
                      <a:prstDash val="solid"/>
                      <a:round/>
                      <a:headEnd type="none" w="med" len="med"/>
                      <a:tailEnd type="none" w="med" len="med"/>
                    </a:lnB>
                  </a:tcPr>
                </a:tc>
                <a:extLst>
                  <a:ext uri="{0D108BD9-81ED-4DB2-BD59-A6C34878D82A}">
                    <a16:rowId xmlns:a16="http://schemas.microsoft.com/office/drawing/2014/main" val="1147287006"/>
                  </a:ext>
                </a:extLst>
              </a:tr>
            </a:tbl>
          </a:graphicData>
        </a:graphic>
      </p:graphicFrame>
    </p:spTree>
    <p:extLst>
      <p:ext uri="{BB962C8B-B14F-4D97-AF65-F5344CB8AC3E}">
        <p14:creationId xmlns:p14="http://schemas.microsoft.com/office/powerpoint/2010/main" val="11701182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48D8-861D-4D1B-825B-7C6EDC9A14DA}"/>
              </a:ext>
            </a:extLst>
          </p:cNvPr>
          <p:cNvSpPr>
            <a:spLocks noGrp="1"/>
          </p:cNvSpPr>
          <p:nvPr>
            <p:ph type="title"/>
          </p:nvPr>
        </p:nvSpPr>
        <p:spPr/>
        <p:txBody>
          <a:bodyPr/>
          <a:lstStyle/>
          <a:p>
            <a:r>
              <a:rPr lang="en-GB" dirty="0"/>
              <a:t>Gen 1 Compute and Memory</a:t>
            </a:r>
          </a:p>
        </p:txBody>
      </p:sp>
      <p:sp>
        <p:nvSpPr>
          <p:cNvPr id="3" name="Text Placeholder 2">
            <a:extLst>
              <a:ext uri="{FF2B5EF4-FFF2-40B4-BE49-F238E27FC236}">
                <a16:creationId xmlns:a16="http://schemas.microsoft.com/office/drawing/2014/main" id="{4453798E-A01B-47B4-B250-26919A48EDAB}"/>
              </a:ext>
            </a:extLst>
          </p:cNvPr>
          <p:cNvSpPr>
            <a:spLocks noGrp="1"/>
          </p:cNvSpPr>
          <p:nvPr>
            <p:ph type="body" sz="quarter" idx="10"/>
          </p:nvPr>
        </p:nvSpPr>
        <p:spPr/>
        <p:txBody>
          <a:bodyPr/>
          <a:lstStyle/>
          <a:p>
            <a:endParaRPr lang="en-GB" dirty="0"/>
          </a:p>
        </p:txBody>
      </p:sp>
      <p:graphicFrame>
        <p:nvGraphicFramePr>
          <p:cNvPr id="5" name="Table 4">
            <a:extLst>
              <a:ext uri="{FF2B5EF4-FFF2-40B4-BE49-F238E27FC236}">
                <a16:creationId xmlns:a16="http://schemas.microsoft.com/office/drawing/2014/main" id="{073BDD8F-359B-4CB3-BF1E-7D87EF55AE23}"/>
              </a:ext>
            </a:extLst>
          </p:cNvPr>
          <p:cNvGraphicFramePr>
            <a:graphicFrameLocks noGrp="1"/>
          </p:cNvGraphicFramePr>
          <p:nvPr>
            <p:extLst>
              <p:ext uri="{D42A27DB-BD31-4B8C-83A1-F6EECF244321}">
                <p14:modId xmlns:p14="http://schemas.microsoft.com/office/powerpoint/2010/main" val="3508213941"/>
              </p:ext>
            </p:extLst>
          </p:nvPr>
        </p:nvGraphicFramePr>
        <p:xfrm>
          <a:off x="350837" y="1219256"/>
          <a:ext cx="6705600" cy="5295843"/>
        </p:xfrm>
        <a:graphic>
          <a:graphicData uri="http://schemas.openxmlformats.org/drawingml/2006/table">
            <a:tbl>
              <a:tblPr/>
              <a:tblGrid>
                <a:gridCol w="1676400">
                  <a:extLst>
                    <a:ext uri="{9D8B030D-6E8A-4147-A177-3AD203B41FA5}">
                      <a16:colId xmlns:a16="http://schemas.microsoft.com/office/drawing/2014/main" val="1427119110"/>
                    </a:ext>
                  </a:extLst>
                </a:gridCol>
                <a:gridCol w="1676400">
                  <a:extLst>
                    <a:ext uri="{9D8B030D-6E8A-4147-A177-3AD203B41FA5}">
                      <a16:colId xmlns:a16="http://schemas.microsoft.com/office/drawing/2014/main" val="512154025"/>
                    </a:ext>
                  </a:extLst>
                </a:gridCol>
                <a:gridCol w="1676400">
                  <a:extLst>
                    <a:ext uri="{9D8B030D-6E8A-4147-A177-3AD203B41FA5}">
                      <a16:colId xmlns:a16="http://schemas.microsoft.com/office/drawing/2014/main" val="572710776"/>
                    </a:ext>
                  </a:extLst>
                </a:gridCol>
                <a:gridCol w="1676400">
                  <a:extLst>
                    <a:ext uri="{9D8B030D-6E8A-4147-A177-3AD203B41FA5}">
                      <a16:colId xmlns:a16="http://schemas.microsoft.com/office/drawing/2014/main" val="4181290295"/>
                    </a:ext>
                  </a:extLst>
                </a:gridCol>
              </a:tblGrid>
              <a:tr h="662655">
                <a:tc>
                  <a:txBody>
                    <a:bodyPr/>
                    <a:lstStyle/>
                    <a:p>
                      <a:pPr algn="ctr" fontAlgn="b"/>
                      <a:r>
                        <a:rPr lang="en-GB" sz="1600" b="1">
                          <a:effectLst/>
                        </a:rPr>
                        <a:t>Performance level</a:t>
                      </a:r>
                    </a:p>
                  </a:txBody>
                  <a:tcPr marL="29933" marR="29933" marT="22450" marB="22450" anchor="b">
                    <a:lnL w="12700" cap="flat" cmpd="sng" algn="ctr">
                      <a:solidFill>
                        <a:srgbClr val="B021E1"/>
                      </a:solidFill>
                      <a:prstDash val="solid"/>
                      <a:round/>
                      <a:headEnd type="none" w="med" len="med"/>
                      <a:tailEnd type="none" w="med" len="med"/>
                    </a:lnL>
                    <a:lnR w="12700" cap="flat" cmpd="sng" algn="ctr">
                      <a:solidFill>
                        <a:srgbClr val="1022E1"/>
                      </a:solidFill>
                      <a:prstDash val="solid"/>
                      <a:round/>
                      <a:headEnd type="none" w="med" len="med"/>
                      <a:tailEnd type="none" w="med" len="med"/>
                    </a:lnR>
                    <a:lnT w="12700" cap="flat" cmpd="sng" algn="ctr">
                      <a:solidFill>
                        <a:srgbClr val="0023E1"/>
                      </a:solidFill>
                      <a:prstDash val="solid"/>
                      <a:round/>
                      <a:headEnd type="none" w="med" len="med"/>
                      <a:tailEnd type="none" w="med" len="med"/>
                    </a:lnT>
                    <a:lnB w="4763" cap="flat" cmpd="sng" algn="ctr">
                      <a:solidFill>
                        <a:srgbClr val="4022E1"/>
                      </a:solidFill>
                      <a:prstDash val="solid"/>
                      <a:round/>
                      <a:headEnd type="none" w="med" len="med"/>
                      <a:tailEnd type="none" w="med" len="med"/>
                    </a:lnB>
                  </a:tcPr>
                </a:tc>
                <a:tc>
                  <a:txBody>
                    <a:bodyPr/>
                    <a:lstStyle/>
                    <a:p>
                      <a:pPr algn="ctr" fontAlgn="b"/>
                      <a:r>
                        <a:rPr lang="en-GB" sz="1600" b="1">
                          <a:effectLst/>
                        </a:rPr>
                        <a:t>Compute nodes</a:t>
                      </a:r>
                    </a:p>
                  </a:txBody>
                  <a:tcPr marL="29933" marR="29933" marT="22450" marB="22450" anchor="b">
                    <a:lnL w="12700" cap="flat" cmpd="sng" algn="ctr">
                      <a:solidFill>
                        <a:srgbClr val="1022E1"/>
                      </a:solidFill>
                      <a:prstDash val="solid"/>
                      <a:round/>
                      <a:headEnd type="none" w="med" len="med"/>
                      <a:tailEnd type="none" w="med" len="med"/>
                    </a:lnL>
                    <a:lnR w="12700" cap="flat" cmpd="sng" algn="ctr">
                      <a:solidFill>
                        <a:srgbClr val="401FE1"/>
                      </a:solidFill>
                      <a:prstDash val="solid"/>
                      <a:round/>
                      <a:headEnd type="none" w="med" len="med"/>
                      <a:tailEnd type="none" w="med" len="med"/>
                    </a:lnR>
                    <a:lnT w="12700" cap="flat" cmpd="sng" algn="ctr">
                      <a:solidFill>
                        <a:srgbClr val="B01EE1"/>
                      </a:solidFill>
                      <a:prstDash val="solid"/>
                      <a:round/>
                      <a:headEnd type="none" w="med" len="med"/>
                      <a:tailEnd type="none" w="med" len="med"/>
                    </a:lnT>
                    <a:lnB w="4763" cap="flat" cmpd="sng" algn="ctr">
                      <a:solidFill>
                        <a:srgbClr val="1022E1"/>
                      </a:solidFill>
                      <a:prstDash val="solid"/>
                      <a:round/>
                      <a:headEnd type="none" w="med" len="med"/>
                      <a:tailEnd type="none" w="med" len="med"/>
                    </a:lnB>
                  </a:tcPr>
                </a:tc>
                <a:tc>
                  <a:txBody>
                    <a:bodyPr/>
                    <a:lstStyle/>
                    <a:p>
                      <a:pPr algn="ctr" fontAlgn="b"/>
                      <a:r>
                        <a:rPr lang="en-GB" sz="1600" b="1">
                          <a:effectLst/>
                        </a:rPr>
                        <a:t>Distributions per Compute node</a:t>
                      </a:r>
                    </a:p>
                  </a:txBody>
                  <a:tcPr marL="29933" marR="29933" marT="22450" marB="22450" anchor="b">
                    <a:lnL w="12700" cap="flat" cmpd="sng" algn="ctr">
                      <a:solidFill>
                        <a:srgbClr val="401FE1"/>
                      </a:solidFill>
                      <a:prstDash val="solid"/>
                      <a:round/>
                      <a:headEnd type="none" w="med" len="med"/>
                      <a:tailEnd type="none" w="med" len="med"/>
                    </a:lnL>
                    <a:lnR w="12700" cap="flat" cmpd="sng" algn="ctr">
                      <a:solidFill>
                        <a:srgbClr val="401FE1"/>
                      </a:solidFill>
                      <a:prstDash val="solid"/>
                      <a:round/>
                      <a:headEnd type="none" w="med" len="med"/>
                      <a:tailEnd type="none" w="med" len="med"/>
                    </a:lnR>
                    <a:lnT w="12700" cap="flat" cmpd="sng" algn="ctr">
                      <a:solidFill>
                        <a:srgbClr val="1022E1"/>
                      </a:solidFill>
                      <a:prstDash val="solid"/>
                      <a:round/>
                      <a:headEnd type="none" w="med" len="med"/>
                      <a:tailEnd type="none" w="med" len="med"/>
                    </a:lnT>
                    <a:lnB w="4763" cap="flat" cmpd="sng" algn="ctr">
                      <a:solidFill>
                        <a:srgbClr val="D022E1"/>
                      </a:solidFill>
                      <a:prstDash val="solid"/>
                      <a:round/>
                      <a:headEnd type="none" w="med" len="med"/>
                      <a:tailEnd type="none" w="med" len="med"/>
                    </a:lnB>
                  </a:tcPr>
                </a:tc>
                <a:tc>
                  <a:txBody>
                    <a:bodyPr/>
                    <a:lstStyle/>
                    <a:p>
                      <a:pPr algn="ctr" fontAlgn="b"/>
                      <a:r>
                        <a:rPr lang="en-GB" sz="1600" b="1" dirty="0">
                          <a:effectLst/>
                        </a:rPr>
                        <a:t>Memory per data warehouse (GB)</a:t>
                      </a:r>
                    </a:p>
                  </a:txBody>
                  <a:tcPr marL="29933" marR="29933" marT="22450" marB="22450" anchor="b">
                    <a:lnL w="12700" cap="flat" cmpd="sng" algn="ctr">
                      <a:solidFill>
                        <a:srgbClr val="401FE1"/>
                      </a:solidFill>
                      <a:prstDash val="solid"/>
                      <a:round/>
                      <a:headEnd type="none" w="med" len="med"/>
                      <a:tailEnd type="none" w="med" len="med"/>
                    </a:lnL>
                    <a:lnR w="12700" cap="flat" cmpd="sng" algn="ctr">
                      <a:solidFill>
                        <a:srgbClr val="6023E1"/>
                      </a:solidFill>
                      <a:prstDash val="solid"/>
                      <a:round/>
                      <a:headEnd type="none" w="med" len="med"/>
                      <a:tailEnd type="none" w="med" len="med"/>
                    </a:lnR>
                    <a:lnT w="12700" cap="flat" cmpd="sng" algn="ctr">
                      <a:solidFill>
                        <a:srgbClr val="E021E1"/>
                      </a:solidFill>
                      <a:prstDash val="solid"/>
                      <a:round/>
                      <a:headEnd type="none" w="med" len="med"/>
                      <a:tailEnd type="none" w="med" len="med"/>
                    </a:lnT>
                    <a:lnB w="4763" cap="flat" cmpd="sng" algn="ctr">
                      <a:solidFill>
                        <a:srgbClr val="501EE1"/>
                      </a:solidFill>
                      <a:prstDash val="solid"/>
                      <a:round/>
                      <a:headEnd type="none" w="med" len="med"/>
                      <a:tailEnd type="none" w="med" len="med"/>
                    </a:lnB>
                  </a:tcPr>
                </a:tc>
                <a:extLst>
                  <a:ext uri="{0D108BD9-81ED-4DB2-BD59-A6C34878D82A}">
                    <a16:rowId xmlns:a16="http://schemas.microsoft.com/office/drawing/2014/main" val="2897666941"/>
                  </a:ext>
                </a:extLst>
              </a:tr>
              <a:tr h="386099">
                <a:tc>
                  <a:txBody>
                    <a:bodyPr/>
                    <a:lstStyle/>
                    <a:p>
                      <a:pPr algn="ctr" fontAlgn="t"/>
                      <a:r>
                        <a:rPr lang="en-GB" sz="1600">
                          <a:effectLst/>
                        </a:rPr>
                        <a:t>DW100</a:t>
                      </a:r>
                    </a:p>
                  </a:txBody>
                  <a:tcPr marL="29933" marR="29933" marT="22450" marB="22450">
                    <a:lnL w="12700" cap="flat" cmpd="sng" algn="ctr">
                      <a:solidFill>
                        <a:srgbClr val="E021E1"/>
                      </a:solidFill>
                      <a:prstDash val="solid"/>
                      <a:round/>
                      <a:headEnd type="none" w="med" len="med"/>
                      <a:tailEnd type="none" w="med" len="med"/>
                    </a:lnL>
                    <a:lnR w="12700" cap="flat" cmpd="sng" algn="ctr">
                      <a:solidFill>
                        <a:srgbClr val="501EE1"/>
                      </a:solidFill>
                      <a:prstDash val="solid"/>
                      <a:round/>
                      <a:headEnd type="none" w="med" len="med"/>
                      <a:tailEnd type="none" w="med" len="med"/>
                    </a:lnR>
                    <a:lnT w="4763" cap="flat" cmpd="sng" algn="ctr">
                      <a:solidFill>
                        <a:srgbClr val="4022E1"/>
                      </a:solidFill>
                      <a:prstDash val="solid"/>
                      <a:round/>
                      <a:headEnd type="none" w="med" len="med"/>
                      <a:tailEnd type="none" w="med" len="med"/>
                    </a:lnT>
                    <a:lnB w="4763" cap="flat" cmpd="sng" algn="ctr">
                      <a:solidFill>
                        <a:srgbClr val="6023E1"/>
                      </a:solidFill>
                      <a:prstDash val="solid"/>
                      <a:round/>
                      <a:headEnd type="none" w="med" len="med"/>
                      <a:tailEnd type="none" w="med" len="med"/>
                    </a:lnB>
                  </a:tcPr>
                </a:tc>
                <a:tc>
                  <a:txBody>
                    <a:bodyPr/>
                    <a:lstStyle/>
                    <a:p>
                      <a:pPr algn="ctr" fontAlgn="t"/>
                      <a:r>
                        <a:rPr lang="en-GB" sz="1600">
                          <a:effectLst/>
                        </a:rPr>
                        <a:t>1</a:t>
                      </a:r>
                    </a:p>
                  </a:txBody>
                  <a:tcPr marL="29933" marR="29933" marT="22450" marB="22450">
                    <a:lnL w="12700" cap="flat" cmpd="sng" algn="ctr">
                      <a:solidFill>
                        <a:srgbClr val="501EE1"/>
                      </a:solidFill>
                      <a:prstDash val="solid"/>
                      <a:round/>
                      <a:headEnd type="none" w="med" len="med"/>
                      <a:tailEnd type="none" w="med" len="med"/>
                    </a:lnL>
                    <a:lnR w="12700" cap="flat" cmpd="sng" algn="ctr">
                      <a:solidFill>
                        <a:srgbClr val="7022E1"/>
                      </a:solidFill>
                      <a:prstDash val="solid"/>
                      <a:round/>
                      <a:headEnd type="none" w="med" len="med"/>
                      <a:tailEnd type="none" w="med" len="med"/>
                    </a:lnR>
                    <a:lnT w="4763" cap="flat" cmpd="sng" algn="ctr">
                      <a:solidFill>
                        <a:srgbClr val="1022E1"/>
                      </a:solidFill>
                      <a:prstDash val="solid"/>
                      <a:round/>
                      <a:headEnd type="none" w="med" len="med"/>
                      <a:tailEnd type="none" w="med" len="med"/>
                    </a:lnT>
                    <a:lnB w="4763" cap="flat" cmpd="sng" algn="ctr">
                      <a:solidFill>
                        <a:srgbClr val="0023E1"/>
                      </a:solidFill>
                      <a:prstDash val="solid"/>
                      <a:round/>
                      <a:headEnd type="none" w="med" len="med"/>
                      <a:tailEnd type="none" w="med" len="med"/>
                    </a:lnB>
                  </a:tcPr>
                </a:tc>
                <a:tc>
                  <a:txBody>
                    <a:bodyPr/>
                    <a:lstStyle/>
                    <a:p>
                      <a:pPr algn="ctr" fontAlgn="t"/>
                      <a:r>
                        <a:rPr lang="en-GB" sz="1600" dirty="0">
                          <a:effectLst/>
                        </a:rPr>
                        <a:t>60</a:t>
                      </a:r>
                    </a:p>
                  </a:txBody>
                  <a:tcPr marL="29933" marR="29933" marT="22450" marB="22450">
                    <a:lnL w="12700" cap="flat" cmpd="sng" algn="ctr">
                      <a:solidFill>
                        <a:srgbClr val="7022E1"/>
                      </a:solidFill>
                      <a:prstDash val="solid"/>
                      <a:round/>
                      <a:headEnd type="none" w="med" len="med"/>
                      <a:tailEnd type="none" w="med" len="med"/>
                    </a:lnL>
                    <a:lnR w="12700" cap="flat" cmpd="sng" algn="ctr">
                      <a:solidFill>
                        <a:srgbClr val="4022E1"/>
                      </a:solidFill>
                      <a:prstDash val="solid"/>
                      <a:round/>
                      <a:headEnd type="none" w="med" len="med"/>
                      <a:tailEnd type="none" w="med" len="med"/>
                    </a:lnR>
                    <a:lnT w="4763" cap="flat" cmpd="sng" algn="ctr">
                      <a:solidFill>
                        <a:srgbClr val="D022E1"/>
                      </a:solidFill>
                      <a:prstDash val="solid"/>
                      <a:round/>
                      <a:headEnd type="none" w="med" len="med"/>
                      <a:tailEnd type="none" w="med" len="med"/>
                    </a:lnT>
                    <a:lnB w="4763" cap="flat" cmpd="sng" algn="ctr">
                      <a:solidFill>
                        <a:srgbClr val="C01DE1"/>
                      </a:solidFill>
                      <a:prstDash val="solid"/>
                      <a:round/>
                      <a:headEnd type="none" w="med" len="med"/>
                      <a:tailEnd type="none" w="med" len="med"/>
                    </a:lnB>
                  </a:tcPr>
                </a:tc>
                <a:tc>
                  <a:txBody>
                    <a:bodyPr/>
                    <a:lstStyle/>
                    <a:p>
                      <a:pPr algn="ctr" fontAlgn="t"/>
                      <a:r>
                        <a:rPr lang="en-GB" sz="1600">
                          <a:effectLst/>
                        </a:rPr>
                        <a:t>24</a:t>
                      </a:r>
                    </a:p>
                  </a:txBody>
                  <a:tcPr marL="29933" marR="29933" marT="22450" marB="22450">
                    <a:lnL w="12700" cap="flat" cmpd="sng" algn="ctr">
                      <a:solidFill>
                        <a:srgbClr val="4022E1"/>
                      </a:solidFill>
                      <a:prstDash val="solid"/>
                      <a:round/>
                      <a:headEnd type="none" w="med" len="med"/>
                      <a:tailEnd type="none" w="med" len="med"/>
                    </a:lnL>
                    <a:lnR w="12700" cap="flat" cmpd="sng" algn="ctr">
                      <a:solidFill>
                        <a:srgbClr val="D022E1"/>
                      </a:solidFill>
                      <a:prstDash val="solid"/>
                      <a:round/>
                      <a:headEnd type="none" w="med" len="med"/>
                      <a:tailEnd type="none" w="med" len="med"/>
                    </a:lnR>
                    <a:lnT w="4763" cap="flat" cmpd="sng" algn="ctr">
                      <a:solidFill>
                        <a:srgbClr val="501EE1"/>
                      </a:solidFill>
                      <a:prstDash val="solid"/>
                      <a:round/>
                      <a:headEnd type="none" w="med" len="med"/>
                      <a:tailEnd type="none" w="med" len="med"/>
                    </a:lnT>
                    <a:lnB w="4763" cap="flat" cmpd="sng" algn="ctr">
                      <a:solidFill>
                        <a:srgbClr val="9023E1"/>
                      </a:solidFill>
                      <a:prstDash val="solid"/>
                      <a:round/>
                      <a:headEnd type="none" w="med" len="med"/>
                      <a:tailEnd type="none" w="med" len="med"/>
                    </a:lnB>
                  </a:tcPr>
                </a:tc>
                <a:extLst>
                  <a:ext uri="{0D108BD9-81ED-4DB2-BD59-A6C34878D82A}">
                    <a16:rowId xmlns:a16="http://schemas.microsoft.com/office/drawing/2014/main" val="2461459608"/>
                  </a:ext>
                </a:extLst>
              </a:tr>
              <a:tr h="386099">
                <a:tc>
                  <a:txBody>
                    <a:bodyPr/>
                    <a:lstStyle/>
                    <a:p>
                      <a:pPr algn="ctr" fontAlgn="t"/>
                      <a:r>
                        <a:rPr lang="en-GB" sz="1600">
                          <a:effectLst/>
                        </a:rPr>
                        <a:t>DW200</a:t>
                      </a:r>
                    </a:p>
                  </a:txBody>
                  <a:tcPr marL="29933" marR="29933" marT="22450" marB="22450">
                    <a:lnL w="12700" cap="flat" cmpd="sng" algn="ctr">
                      <a:solidFill>
                        <a:srgbClr val="D022E1"/>
                      </a:solidFill>
                      <a:prstDash val="solid"/>
                      <a:round/>
                      <a:headEnd type="none" w="med" len="med"/>
                      <a:tailEnd type="none" w="med" len="med"/>
                    </a:lnL>
                    <a:lnR w="12700" cap="flat" cmpd="sng" algn="ctr">
                      <a:solidFill>
                        <a:srgbClr val="401FE1"/>
                      </a:solidFill>
                      <a:prstDash val="solid"/>
                      <a:round/>
                      <a:headEnd type="none" w="med" len="med"/>
                      <a:tailEnd type="none" w="med" len="med"/>
                    </a:lnR>
                    <a:lnT w="4763" cap="flat" cmpd="sng" algn="ctr">
                      <a:solidFill>
                        <a:srgbClr val="6023E1"/>
                      </a:solidFill>
                      <a:prstDash val="solid"/>
                      <a:round/>
                      <a:headEnd type="none" w="med" len="med"/>
                      <a:tailEnd type="none" w="med" len="med"/>
                    </a:lnT>
                    <a:lnB w="4763" cap="flat" cmpd="sng" algn="ctr">
                      <a:solidFill>
                        <a:srgbClr val="401FE1"/>
                      </a:solidFill>
                      <a:prstDash val="solid"/>
                      <a:round/>
                      <a:headEnd type="none" w="med" len="med"/>
                      <a:tailEnd type="none" w="med" len="med"/>
                    </a:lnB>
                  </a:tcPr>
                </a:tc>
                <a:tc>
                  <a:txBody>
                    <a:bodyPr/>
                    <a:lstStyle/>
                    <a:p>
                      <a:pPr algn="ctr" fontAlgn="t"/>
                      <a:r>
                        <a:rPr lang="en-GB" sz="1600">
                          <a:effectLst/>
                        </a:rPr>
                        <a:t>2</a:t>
                      </a:r>
                    </a:p>
                  </a:txBody>
                  <a:tcPr marL="29933" marR="29933" marT="22450" marB="22450">
                    <a:lnL w="12700" cap="flat" cmpd="sng" algn="ctr">
                      <a:solidFill>
                        <a:srgbClr val="401FE1"/>
                      </a:solidFill>
                      <a:prstDash val="solid"/>
                      <a:round/>
                      <a:headEnd type="none" w="med" len="med"/>
                      <a:tailEnd type="none" w="med" len="med"/>
                    </a:lnL>
                    <a:lnR w="12700" cap="flat" cmpd="sng" algn="ctr">
                      <a:solidFill>
                        <a:srgbClr val="6023E1"/>
                      </a:solidFill>
                      <a:prstDash val="solid"/>
                      <a:round/>
                      <a:headEnd type="none" w="med" len="med"/>
                      <a:tailEnd type="none" w="med" len="med"/>
                    </a:lnR>
                    <a:lnT w="4763" cap="flat" cmpd="sng" algn="ctr">
                      <a:solidFill>
                        <a:srgbClr val="0023E1"/>
                      </a:solidFill>
                      <a:prstDash val="solid"/>
                      <a:round/>
                      <a:headEnd type="none" w="med" len="med"/>
                      <a:tailEnd type="none" w="med" len="med"/>
                    </a:lnT>
                    <a:lnB w="4763" cap="flat" cmpd="sng" algn="ctr">
                      <a:solidFill>
                        <a:srgbClr val="401FE1"/>
                      </a:solidFill>
                      <a:prstDash val="solid"/>
                      <a:round/>
                      <a:headEnd type="none" w="med" len="med"/>
                      <a:tailEnd type="none" w="med" len="med"/>
                    </a:lnB>
                  </a:tcPr>
                </a:tc>
                <a:tc>
                  <a:txBody>
                    <a:bodyPr/>
                    <a:lstStyle/>
                    <a:p>
                      <a:pPr algn="ctr" fontAlgn="t"/>
                      <a:r>
                        <a:rPr lang="en-GB" sz="1600">
                          <a:effectLst/>
                        </a:rPr>
                        <a:t>30</a:t>
                      </a:r>
                    </a:p>
                  </a:txBody>
                  <a:tcPr marL="29933" marR="29933" marT="22450" marB="22450">
                    <a:lnL w="12700" cap="flat" cmpd="sng" algn="ctr">
                      <a:solidFill>
                        <a:srgbClr val="6023E1"/>
                      </a:solidFill>
                      <a:prstDash val="solid"/>
                      <a:round/>
                      <a:headEnd type="none" w="med" len="med"/>
                      <a:tailEnd type="none" w="med" len="med"/>
                    </a:lnL>
                    <a:lnR w="12700" cap="flat" cmpd="sng" algn="ctr">
                      <a:solidFill>
                        <a:srgbClr val="401FE1"/>
                      </a:solidFill>
                      <a:prstDash val="solid"/>
                      <a:round/>
                      <a:headEnd type="none" w="med" len="med"/>
                      <a:tailEnd type="none" w="med" len="med"/>
                    </a:lnR>
                    <a:lnT w="4763" cap="flat" cmpd="sng" algn="ctr">
                      <a:solidFill>
                        <a:srgbClr val="C01DE1"/>
                      </a:solidFill>
                      <a:prstDash val="solid"/>
                      <a:round/>
                      <a:headEnd type="none" w="med" len="med"/>
                      <a:tailEnd type="none" w="med" len="med"/>
                    </a:lnT>
                    <a:lnB w="4763" cap="flat" cmpd="sng" algn="ctr">
                      <a:solidFill>
                        <a:srgbClr val="6029E1"/>
                      </a:solidFill>
                      <a:prstDash val="solid"/>
                      <a:round/>
                      <a:headEnd type="none" w="med" len="med"/>
                      <a:tailEnd type="none" w="med" len="med"/>
                    </a:lnB>
                  </a:tcPr>
                </a:tc>
                <a:tc>
                  <a:txBody>
                    <a:bodyPr/>
                    <a:lstStyle/>
                    <a:p>
                      <a:pPr algn="ctr" fontAlgn="t"/>
                      <a:r>
                        <a:rPr lang="en-GB" sz="1600">
                          <a:effectLst/>
                        </a:rPr>
                        <a:t>48</a:t>
                      </a:r>
                    </a:p>
                  </a:txBody>
                  <a:tcPr marL="29933" marR="29933" marT="22450" marB="22450">
                    <a:lnL w="12700" cap="flat" cmpd="sng" algn="ctr">
                      <a:solidFill>
                        <a:srgbClr val="401FE1"/>
                      </a:solidFill>
                      <a:prstDash val="solid"/>
                      <a:round/>
                      <a:headEnd type="none" w="med" len="med"/>
                      <a:tailEnd type="none" w="med" len="med"/>
                    </a:lnL>
                    <a:lnR w="12700" cap="flat" cmpd="sng" algn="ctr">
                      <a:solidFill>
                        <a:srgbClr val="6023E1"/>
                      </a:solidFill>
                      <a:prstDash val="solid"/>
                      <a:round/>
                      <a:headEnd type="none" w="med" len="med"/>
                      <a:tailEnd type="none" w="med" len="med"/>
                    </a:lnR>
                    <a:lnT w="4763" cap="flat" cmpd="sng" algn="ctr">
                      <a:solidFill>
                        <a:srgbClr val="9023E1"/>
                      </a:solidFill>
                      <a:prstDash val="solid"/>
                      <a:round/>
                      <a:headEnd type="none" w="med" len="med"/>
                      <a:tailEnd type="none" w="med" len="med"/>
                    </a:lnT>
                    <a:lnB w="4763" cap="flat" cmpd="sng" algn="ctr">
                      <a:solidFill>
                        <a:srgbClr val="1025E1"/>
                      </a:solidFill>
                      <a:prstDash val="solid"/>
                      <a:round/>
                      <a:headEnd type="none" w="med" len="med"/>
                      <a:tailEnd type="none" w="med" len="med"/>
                    </a:lnB>
                  </a:tcPr>
                </a:tc>
                <a:extLst>
                  <a:ext uri="{0D108BD9-81ED-4DB2-BD59-A6C34878D82A}">
                    <a16:rowId xmlns:a16="http://schemas.microsoft.com/office/drawing/2014/main" val="3986657209"/>
                  </a:ext>
                </a:extLst>
              </a:tr>
              <a:tr h="386099">
                <a:tc>
                  <a:txBody>
                    <a:bodyPr/>
                    <a:lstStyle/>
                    <a:p>
                      <a:pPr algn="ctr" fontAlgn="t"/>
                      <a:r>
                        <a:rPr lang="en-GB" sz="1600">
                          <a:effectLst/>
                        </a:rPr>
                        <a:t>DW300</a:t>
                      </a:r>
                    </a:p>
                  </a:txBody>
                  <a:tcPr marL="29933" marR="29933" marT="22450" marB="22450">
                    <a:lnL w="12700" cap="flat" cmpd="sng" algn="ctr">
                      <a:solidFill>
                        <a:srgbClr val="C01DE1"/>
                      </a:solidFill>
                      <a:prstDash val="solid"/>
                      <a:round/>
                      <a:headEnd type="none" w="med" len="med"/>
                      <a:tailEnd type="none" w="med" len="med"/>
                    </a:lnL>
                    <a:lnR w="12700" cap="flat" cmpd="sng" algn="ctr">
                      <a:solidFill>
                        <a:srgbClr val="C01DE1"/>
                      </a:solidFill>
                      <a:prstDash val="solid"/>
                      <a:round/>
                      <a:headEnd type="none" w="med" len="med"/>
                      <a:tailEnd type="none" w="med" len="med"/>
                    </a:lnR>
                    <a:lnT w="4763" cap="flat" cmpd="sng" algn="ctr">
                      <a:solidFill>
                        <a:srgbClr val="401FE1"/>
                      </a:solidFill>
                      <a:prstDash val="solid"/>
                      <a:round/>
                      <a:headEnd type="none" w="med" len="med"/>
                      <a:tailEnd type="none" w="med" len="med"/>
                    </a:lnT>
                    <a:lnB w="4763" cap="flat" cmpd="sng" algn="ctr">
                      <a:solidFill>
                        <a:srgbClr val="5027E1"/>
                      </a:solidFill>
                      <a:prstDash val="solid"/>
                      <a:round/>
                      <a:headEnd type="none" w="med" len="med"/>
                      <a:tailEnd type="none" w="med" len="med"/>
                    </a:lnB>
                  </a:tcPr>
                </a:tc>
                <a:tc>
                  <a:txBody>
                    <a:bodyPr/>
                    <a:lstStyle/>
                    <a:p>
                      <a:pPr algn="ctr" fontAlgn="t"/>
                      <a:r>
                        <a:rPr lang="en-GB" sz="1600">
                          <a:effectLst/>
                        </a:rPr>
                        <a:t>3</a:t>
                      </a:r>
                    </a:p>
                  </a:txBody>
                  <a:tcPr marL="29933" marR="29933" marT="22450" marB="22450">
                    <a:lnL w="12700" cap="flat" cmpd="sng" algn="ctr">
                      <a:solidFill>
                        <a:srgbClr val="C01DE1"/>
                      </a:solidFill>
                      <a:prstDash val="solid"/>
                      <a:round/>
                      <a:headEnd type="none" w="med" len="med"/>
                      <a:tailEnd type="none" w="med" len="med"/>
                    </a:lnL>
                    <a:lnR w="12700" cap="flat" cmpd="sng" algn="ctr">
                      <a:solidFill>
                        <a:srgbClr val="9026E1"/>
                      </a:solidFill>
                      <a:prstDash val="solid"/>
                      <a:round/>
                      <a:headEnd type="none" w="med" len="med"/>
                      <a:tailEnd type="none" w="med" len="med"/>
                    </a:lnR>
                    <a:lnT w="4763" cap="flat" cmpd="sng" algn="ctr">
                      <a:solidFill>
                        <a:srgbClr val="401FE1"/>
                      </a:solidFill>
                      <a:prstDash val="solid"/>
                      <a:round/>
                      <a:headEnd type="none" w="med" len="med"/>
                      <a:tailEnd type="none" w="med" len="med"/>
                    </a:lnT>
                    <a:lnB w="4763" cap="flat" cmpd="sng" algn="ctr">
                      <a:solidFill>
                        <a:srgbClr val="3029E1"/>
                      </a:solidFill>
                      <a:prstDash val="solid"/>
                      <a:round/>
                      <a:headEnd type="none" w="med" len="med"/>
                      <a:tailEnd type="none" w="med" len="med"/>
                    </a:lnB>
                  </a:tcPr>
                </a:tc>
                <a:tc>
                  <a:txBody>
                    <a:bodyPr/>
                    <a:lstStyle/>
                    <a:p>
                      <a:pPr algn="ctr" fontAlgn="t"/>
                      <a:r>
                        <a:rPr lang="en-GB" sz="1600">
                          <a:effectLst/>
                        </a:rPr>
                        <a:t>20</a:t>
                      </a:r>
                    </a:p>
                  </a:txBody>
                  <a:tcPr marL="29933" marR="29933" marT="22450" marB="22450">
                    <a:lnL w="12700" cap="flat" cmpd="sng" algn="ctr">
                      <a:solidFill>
                        <a:srgbClr val="9026E1"/>
                      </a:solidFill>
                      <a:prstDash val="solid"/>
                      <a:round/>
                      <a:headEnd type="none" w="med" len="med"/>
                      <a:tailEnd type="none" w="med" len="med"/>
                    </a:lnL>
                    <a:lnR w="12700" cap="flat" cmpd="sng" algn="ctr">
                      <a:solidFill>
                        <a:srgbClr val="E024E1"/>
                      </a:solidFill>
                      <a:prstDash val="solid"/>
                      <a:round/>
                      <a:headEnd type="none" w="med" len="med"/>
                      <a:tailEnd type="none" w="med" len="med"/>
                    </a:lnR>
                    <a:lnT w="4763" cap="flat" cmpd="sng" algn="ctr">
                      <a:solidFill>
                        <a:srgbClr val="6029E1"/>
                      </a:solidFill>
                      <a:prstDash val="solid"/>
                      <a:round/>
                      <a:headEnd type="none" w="med" len="med"/>
                      <a:tailEnd type="none" w="med" len="med"/>
                    </a:lnT>
                    <a:lnB w="4763" cap="flat" cmpd="sng" algn="ctr">
                      <a:solidFill>
                        <a:srgbClr val="9026E1"/>
                      </a:solidFill>
                      <a:prstDash val="solid"/>
                      <a:round/>
                      <a:headEnd type="none" w="med" len="med"/>
                      <a:tailEnd type="none" w="med" len="med"/>
                    </a:lnB>
                  </a:tcPr>
                </a:tc>
                <a:tc>
                  <a:txBody>
                    <a:bodyPr/>
                    <a:lstStyle/>
                    <a:p>
                      <a:pPr algn="ctr" fontAlgn="t"/>
                      <a:r>
                        <a:rPr lang="en-GB" sz="1600" dirty="0">
                          <a:effectLst/>
                        </a:rPr>
                        <a:t>72</a:t>
                      </a:r>
                    </a:p>
                  </a:txBody>
                  <a:tcPr marL="29933" marR="29933" marT="22450" marB="22450">
                    <a:lnL w="12700" cap="flat" cmpd="sng" algn="ctr">
                      <a:solidFill>
                        <a:srgbClr val="E024E1"/>
                      </a:solidFill>
                      <a:prstDash val="solid"/>
                      <a:round/>
                      <a:headEnd type="none" w="med" len="med"/>
                      <a:tailEnd type="none" w="med" len="med"/>
                    </a:lnL>
                    <a:lnR w="12700" cap="flat" cmpd="sng" algn="ctr">
                      <a:solidFill>
                        <a:srgbClr val="6029E1"/>
                      </a:solidFill>
                      <a:prstDash val="solid"/>
                      <a:round/>
                      <a:headEnd type="none" w="med" len="med"/>
                      <a:tailEnd type="none" w="med" len="med"/>
                    </a:lnR>
                    <a:lnT w="4763" cap="flat" cmpd="sng" algn="ctr">
                      <a:solidFill>
                        <a:srgbClr val="1025E1"/>
                      </a:solidFill>
                      <a:prstDash val="solid"/>
                      <a:round/>
                      <a:headEnd type="none" w="med" len="med"/>
                      <a:tailEnd type="none" w="med" len="med"/>
                    </a:lnT>
                    <a:lnB w="4763" cap="flat" cmpd="sng" algn="ctr">
                      <a:solidFill>
                        <a:srgbClr val="0026E1"/>
                      </a:solidFill>
                      <a:prstDash val="solid"/>
                      <a:round/>
                      <a:headEnd type="none" w="med" len="med"/>
                      <a:tailEnd type="none" w="med" len="med"/>
                    </a:lnB>
                  </a:tcPr>
                </a:tc>
                <a:extLst>
                  <a:ext uri="{0D108BD9-81ED-4DB2-BD59-A6C34878D82A}">
                    <a16:rowId xmlns:a16="http://schemas.microsoft.com/office/drawing/2014/main" val="4289496644"/>
                  </a:ext>
                </a:extLst>
              </a:tr>
              <a:tr h="386099">
                <a:tc>
                  <a:txBody>
                    <a:bodyPr/>
                    <a:lstStyle/>
                    <a:p>
                      <a:pPr algn="ctr" fontAlgn="t"/>
                      <a:r>
                        <a:rPr lang="en-GB" sz="1600">
                          <a:effectLst/>
                        </a:rPr>
                        <a:t>DW400</a:t>
                      </a:r>
                    </a:p>
                  </a:txBody>
                  <a:tcPr marL="29933" marR="29933" marT="22450" marB="22450">
                    <a:lnL w="12700" cap="flat" cmpd="sng" algn="ctr">
                      <a:solidFill>
                        <a:srgbClr val="2024E1"/>
                      </a:solidFill>
                      <a:prstDash val="solid"/>
                      <a:round/>
                      <a:headEnd type="none" w="med" len="med"/>
                      <a:tailEnd type="none" w="med" len="med"/>
                    </a:lnL>
                    <a:lnR w="12700" cap="flat" cmpd="sng" algn="ctr">
                      <a:solidFill>
                        <a:srgbClr val="D028E1"/>
                      </a:solidFill>
                      <a:prstDash val="solid"/>
                      <a:round/>
                      <a:headEnd type="none" w="med" len="med"/>
                      <a:tailEnd type="none" w="med" len="med"/>
                    </a:lnR>
                    <a:lnT w="4763" cap="flat" cmpd="sng" algn="ctr">
                      <a:solidFill>
                        <a:srgbClr val="5027E1"/>
                      </a:solidFill>
                      <a:prstDash val="solid"/>
                      <a:round/>
                      <a:headEnd type="none" w="med" len="med"/>
                      <a:tailEnd type="none" w="med" len="med"/>
                    </a:lnT>
                    <a:lnB w="4763" cap="flat" cmpd="sng" algn="ctr">
                      <a:solidFill>
                        <a:srgbClr val="9026E1"/>
                      </a:solidFill>
                      <a:prstDash val="solid"/>
                      <a:round/>
                      <a:headEnd type="none" w="med" len="med"/>
                      <a:tailEnd type="none" w="med" len="med"/>
                    </a:lnB>
                  </a:tcPr>
                </a:tc>
                <a:tc>
                  <a:txBody>
                    <a:bodyPr/>
                    <a:lstStyle/>
                    <a:p>
                      <a:pPr algn="ctr" fontAlgn="t"/>
                      <a:r>
                        <a:rPr lang="en-GB" sz="1600">
                          <a:effectLst/>
                        </a:rPr>
                        <a:t>4</a:t>
                      </a:r>
                    </a:p>
                  </a:txBody>
                  <a:tcPr marL="29933" marR="29933" marT="22450" marB="22450">
                    <a:lnL w="12700" cap="flat" cmpd="sng" algn="ctr">
                      <a:solidFill>
                        <a:srgbClr val="D028E1"/>
                      </a:solidFill>
                      <a:prstDash val="solid"/>
                      <a:round/>
                      <a:headEnd type="none" w="med" len="med"/>
                      <a:tailEnd type="none" w="med" len="med"/>
                    </a:lnL>
                    <a:lnR w="12700" cap="flat" cmpd="sng" algn="ctr">
                      <a:solidFill>
                        <a:srgbClr val="0026E1"/>
                      </a:solidFill>
                      <a:prstDash val="solid"/>
                      <a:round/>
                      <a:headEnd type="none" w="med" len="med"/>
                      <a:tailEnd type="none" w="med" len="med"/>
                    </a:lnR>
                    <a:lnT w="4763" cap="flat" cmpd="sng" algn="ctr">
                      <a:solidFill>
                        <a:srgbClr val="3029E1"/>
                      </a:solidFill>
                      <a:prstDash val="solid"/>
                      <a:round/>
                      <a:headEnd type="none" w="med" len="med"/>
                      <a:tailEnd type="none" w="med" len="med"/>
                    </a:lnT>
                    <a:lnB w="4763" cap="flat" cmpd="sng" algn="ctr">
                      <a:solidFill>
                        <a:srgbClr val="9029E1"/>
                      </a:solidFill>
                      <a:prstDash val="solid"/>
                      <a:round/>
                      <a:headEnd type="none" w="med" len="med"/>
                      <a:tailEnd type="none" w="med" len="med"/>
                    </a:lnB>
                  </a:tcPr>
                </a:tc>
                <a:tc>
                  <a:txBody>
                    <a:bodyPr/>
                    <a:lstStyle/>
                    <a:p>
                      <a:pPr algn="ctr" fontAlgn="t"/>
                      <a:r>
                        <a:rPr lang="en-GB" sz="1600">
                          <a:effectLst/>
                        </a:rPr>
                        <a:t>15</a:t>
                      </a:r>
                    </a:p>
                  </a:txBody>
                  <a:tcPr marL="29933" marR="29933" marT="22450" marB="22450">
                    <a:lnL w="12700" cap="flat" cmpd="sng" algn="ctr">
                      <a:solidFill>
                        <a:srgbClr val="0026E1"/>
                      </a:solidFill>
                      <a:prstDash val="solid"/>
                      <a:round/>
                      <a:headEnd type="none" w="med" len="med"/>
                      <a:tailEnd type="none" w="med" len="med"/>
                    </a:lnL>
                    <a:lnR w="12700" cap="flat" cmpd="sng" algn="ctr">
                      <a:solidFill>
                        <a:srgbClr val="C026E1"/>
                      </a:solidFill>
                      <a:prstDash val="solid"/>
                      <a:round/>
                      <a:headEnd type="none" w="med" len="med"/>
                      <a:tailEnd type="none" w="med" len="med"/>
                    </a:lnR>
                    <a:lnT w="4763" cap="flat" cmpd="sng" algn="ctr">
                      <a:solidFill>
                        <a:srgbClr val="9026E1"/>
                      </a:solidFill>
                      <a:prstDash val="solid"/>
                      <a:round/>
                      <a:headEnd type="none" w="med" len="med"/>
                      <a:tailEnd type="none" w="med" len="med"/>
                    </a:lnT>
                    <a:lnB w="4763" cap="flat" cmpd="sng" algn="ctr">
                      <a:solidFill>
                        <a:srgbClr val="6029E1"/>
                      </a:solidFill>
                      <a:prstDash val="solid"/>
                      <a:round/>
                      <a:headEnd type="none" w="med" len="med"/>
                      <a:tailEnd type="none" w="med" len="med"/>
                    </a:lnB>
                  </a:tcPr>
                </a:tc>
                <a:tc>
                  <a:txBody>
                    <a:bodyPr/>
                    <a:lstStyle/>
                    <a:p>
                      <a:pPr algn="ctr" fontAlgn="t"/>
                      <a:r>
                        <a:rPr lang="en-GB" sz="1600">
                          <a:effectLst/>
                        </a:rPr>
                        <a:t>96</a:t>
                      </a:r>
                    </a:p>
                  </a:txBody>
                  <a:tcPr marL="29933" marR="29933" marT="22450" marB="22450">
                    <a:lnL w="12700" cap="flat" cmpd="sng" algn="ctr">
                      <a:solidFill>
                        <a:srgbClr val="C026E1"/>
                      </a:solidFill>
                      <a:prstDash val="solid"/>
                      <a:round/>
                      <a:headEnd type="none" w="med" len="med"/>
                      <a:tailEnd type="none" w="med" len="med"/>
                    </a:lnL>
                    <a:lnR w="12700" cap="flat" cmpd="sng" algn="ctr">
                      <a:solidFill>
                        <a:srgbClr val="1025E1"/>
                      </a:solidFill>
                      <a:prstDash val="solid"/>
                      <a:round/>
                      <a:headEnd type="none" w="med" len="med"/>
                      <a:tailEnd type="none" w="med" len="med"/>
                    </a:lnR>
                    <a:lnT w="4763" cap="flat" cmpd="sng" algn="ctr">
                      <a:solidFill>
                        <a:srgbClr val="0026E1"/>
                      </a:solidFill>
                      <a:prstDash val="solid"/>
                      <a:round/>
                      <a:headEnd type="none" w="med" len="med"/>
                      <a:tailEnd type="none" w="med" len="med"/>
                    </a:lnT>
                    <a:lnB w="4763" cap="flat" cmpd="sng" algn="ctr">
                      <a:solidFill>
                        <a:srgbClr val="2024E1"/>
                      </a:solidFill>
                      <a:prstDash val="solid"/>
                      <a:round/>
                      <a:headEnd type="none" w="med" len="med"/>
                      <a:tailEnd type="none" w="med" len="med"/>
                    </a:lnB>
                  </a:tcPr>
                </a:tc>
                <a:extLst>
                  <a:ext uri="{0D108BD9-81ED-4DB2-BD59-A6C34878D82A}">
                    <a16:rowId xmlns:a16="http://schemas.microsoft.com/office/drawing/2014/main" val="1413768162"/>
                  </a:ext>
                </a:extLst>
              </a:tr>
              <a:tr h="386099">
                <a:tc>
                  <a:txBody>
                    <a:bodyPr/>
                    <a:lstStyle/>
                    <a:p>
                      <a:pPr algn="ctr" fontAlgn="t"/>
                      <a:r>
                        <a:rPr lang="en-GB" sz="1600">
                          <a:effectLst/>
                        </a:rPr>
                        <a:t>DW500</a:t>
                      </a:r>
                    </a:p>
                  </a:txBody>
                  <a:tcPr marL="29933" marR="29933" marT="22450" marB="22450">
                    <a:lnL w="12700" cap="flat" cmpd="sng" algn="ctr">
                      <a:solidFill>
                        <a:srgbClr val="B027E1"/>
                      </a:solidFill>
                      <a:prstDash val="solid"/>
                      <a:round/>
                      <a:headEnd type="none" w="med" len="med"/>
                      <a:tailEnd type="none" w="med" len="med"/>
                    </a:lnL>
                    <a:lnR w="12700" cap="flat" cmpd="sng" algn="ctr">
                      <a:solidFill>
                        <a:srgbClr val="D028E1"/>
                      </a:solidFill>
                      <a:prstDash val="solid"/>
                      <a:round/>
                      <a:headEnd type="none" w="med" len="med"/>
                      <a:tailEnd type="none" w="med" len="med"/>
                    </a:lnR>
                    <a:lnT w="4763" cap="flat" cmpd="sng" algn="ctr">
                      <a:solidFill>
                        <a:srgbClr val="9026E1"/>
                      </a:solidFill>
                      <a:prstDash val="solid"/>
                      <a:round/>
                      <a:headEnd type="none" w="med" len="med"/>
                      <a:tailEnd type="none" w="med" len="med"/>
                    </a:lnT>
                    <a:lnB w="4763" cap="flat" cmpd="sng" algn="ctr">
                      <a:solidFill>
                        <a:srgbClr val="5024E1"/>
                      </a:solidFill>
                      <a:prstDash val="solid"/>
                      <a:round/>
                      <a:headEnd type="none" w="med" len="med"/>
                      <a:tailEnd type="none" w="med" len="med"/>
                    </a:lnB>
                  </a:tcPr>
                </a:tc>
                <a:tc>
                  <a:txBody>
                    <a:bodyPr/>
                    <a:lstStyle/>
                    <a:p>
                      <a:pPr algn="ctr" fontAlgn="t"/>
                      <a:r>
                        <a:rPr lang="en-GB" sz="1600">
                          <a:effectLst/>
                        </a:rPr>
                        <a:t>5</a:t>
                      </a:r>
                    </a:p>
                  </a:txBody>
                  <a:tcPr marL="29933" marR="29933" marT="22450" marB="22450">
                    <a:lnL w="12700" cap="flat" cmpd="sng" algn="ctr">
                      <a:solidFill>
                        <a:srgbClr val="D028E1"/>
                      </a:solidFill>
                      <a:prstDash val="solid"/>
                      <a:round/>
                      <a:headEnd type="none" w="med" len="med"/>
                      <a:tailEnd type="none" w="med" len="med"/>
                    </a:lnL>
                    <a:lnR w="12700" cap="flat" cmpd="sng" algn="ctr">
                      <a:solidFill>
                        <a:srgbClr val="0026E1"/>
                      </a:solidFill>
                      <a:prstDash val="solid"/>
                      <a:round/>
                      <a:headEnd type="none" w="med" len="med"/>
                      <a:tailEnd type="none" w="med" len="med"/>
                    </a:lnR>
                    <a:lnT w="4763" cap="flat" cmpd="sng" algn="ctr">
                      <a:solidFill>
                        <a:srgbClr val="9029E1"/>
                      </a:solidFill>
                      <a:prstDash val="solid"/>
                      <a:round/>
                      <a:headEnd type="none" w="med" len="med"/>
                      <a:tailEnd type="none" w="med" len="med"/>
                    </a:lnT>
                    <a:lnB w="4763" cap="flat" cmpd="sng" algn="ctr">
                      <a:solidFill>
                        <a:srgbClr val="C023E1"/>
                      </a:solidFill>
                      <a:prstDash val="solid"/>
                      <a:round/>
                      <a:headEnd type="none" w="med" len="med"/>
                      <a:tailEnd type="none" w="med" len="med"/>
                    </a:lnB>
                  </a:tcPr>
                </a:tc>
                <a:tc>
                  <a:txBody>
                    <a:bodyPr/>
                    <a:lstStyle/>
                    <a:p>
                      <a:pPr algn="ctr" fontAlgn="t"/>
                      <a:r>
                        <a:rPr lang="en-GB" sz="1600">
                          <a:effectLst/>
                        </a:rPr>
                        <a:t>12</a:t>
                      </a:r>
                    </a:p>
                  </a:txBody>
                  <a:tcPr marL="29933" marR="29933" marT="22450" marB="22450">
                    <a:lnL w="12700" cap="flat" cmpd="sng" algn="ctr">
                      <a:solidFill>
                        <a:srgbClr val="0026E1"/>
                      </a:solidFill>
                      <a:prstDash val="solid"/>
                      <a:round/>
                      <a:headEnd type="none" w="med" len="med"/>
                      <a:tailEnd type="none" w="med" len="med"/>
                    </a:lnL>
                    <a:lnR w="12700" cap="flat" cmpd="sng" algn="ctr">
                      <a:solidFill>
                        <a:srgbClr val="9029E1"/>
                      </a:solidFill>
                      <a:prstDash val="solid"/>
                      <a:round/>
                      <a:headEnd type="none" w="med" len="med"/>
                      <a:tailEnd type="none" w="med" len="med"/>
                    </a:lnR>
                    <a:lnT w="4763" cap="flat" cmpd="sng" algn="ctr">
                      <a:solidFill>
                        <a:srgbClr val="6029E1"/>
                      </a:solidFill>
                      <a:prstDash val="solid"/>
                      <a:round/>
                      <a:headEnd type="none" w="med" len="med"/>
                      <a:tailEnd type="none" w="med" len="med"/>
                    </a:lnT>
                    <a:lnB w="4763" cap="flat" cmpd="sng" algn="ctr">
                      <a:solidFill>
                        <a:srgbClr val="C023E1"/>
                      </a:solidFill>
                      <a:prstDash val="solid"/>
                      <a:round/>
                      <a:headEnd type="none" w="med" len="med"/>
                      <a:tailEnd type="none" w="med" len="med"/>
                    </a:lnB>
                  </a:tcPr>
                </a:tc>
                <a:tc>
                  <a:txBody>
                    <a:bodyPr/>
                    <a:lstStyle/>
                    <a:p>
                      <a:pPr algn="ctr" fontAlgn="t"/>
                      <a:r>
                        <a:rPr lang="en-GB" sz="1600">
                          <a:effectLst/>
                        </a:rPr>
                        <a:t>120</a:t>
                      </a:r>
                    </a:p>
                  </a:txBody>
                  <a:tcPr marL="29933" marR="29933" marT="22450" marB="22450">
                    <a:lnL w="12700" cap="flat" cmpd="sng" algn="ctr">
                      <a:solidFill>
                        <a:srgbClr val="9029E1"/>
                      </a:solidFill>
                      <a:prstDash val="solid"/>
                      <a:round/>
                      <a:headEnd type="none" w="med" len="med"/>
                      <a:tailEnd type="none" w="med" len="med"/>
                    </a:lnL>
                    <a:lnR w="12700" cap="flat" cmpd="sng" algn="ctr">
                      <a:solidFill>
                        <a:srgbClr val="C023E1"/>
                      </a:solidFill>
                      <a:prstDash val="solid"/>
                      <a:round/>
                      <a:headEnd type="none" w="med" len="med"/>
                      <a:tailEnd type="none" w="med" len="med"/>
                    </a:lnR>
                    <a:lnT w="4763" cap="flat" cmpd="sng" algn="ctr">
                      <a:solidFill>
                        <a:srgbClr val="2024E1"/>
                      </a:solidFill>
                      <a:prstDash val="solid"/>
                      <a:round/>
                      <a:headEnd type="none" w="med" len="med"/>
                      <a:tailEnd type="none" w="med" len="med"/>
                    </a:lnT>
                    <a:lnB w="4763" cap="flat" cmpd="sng" algn="ctr">
                      <a:solidFill>
                        <a:srgbClr val="2024E1"/>
                      </a:solidFill>
                      <a:prstDash val="solid"/>
                      <a:round/>
                      <a:headEnd type="none" w="med" len="med"/>
                      <a:tailEnd type="none" w="med" len="med"/>
                    </a:lnB>
                  </a:tcPr>
                </a:tc>
                <a:extLst>
                  <a:ext uri="{0D108BD9-81ED-4DB2-BD59-A6C34878D82A}">
                    <a16:rowId xmlns:a16="http://schemas.microsoft.com/office/drawing/2014/main" val="2302811281"/>
                  </a:ext>
                </a:extLst>
              </a:tr>
              <a:tr h="386099">
                <a:tc>
                  <a:txBody>
                    <a:bodyPr/>
                    <a:lstStyle/>
                    <a:p>
                      <a:pPr algn="ctr" fontAlgn="t"/>
                      <a:r>
                        <a:rPr lang="en-GB" sz="1600">
                          <a:effectLst/>
                        </a:rPr>
                        <a:t>DW600</a:t>
                      </a:r>
                    </a:p>
                  </a:txBody>
                  <a:tcPr marL="29933" marR="29933" marT="22450" marB="22450">
                    <a:lnL w="12700" cap="flat" cmpd="sng" algn="ctr">
                      <a:solidFill>
                        <a:srgbClr val="9029E1"/>
                      </a:solidFill>
                      <a:prstDash val="solid"/>
                      <a:round/>
                      <a:headEnd type="none" w="med" len="med"/>
                      <a:tailEnd type="none" w="med" len="med"/>
                    </a:lnL>
                    <a:lnR w="12700" cap="flat" cmpd="sng" algn="ctr">
                      <a:solidFill>
                        <a:srgbClr val="0026E1"/>
                      </a:solidFill>
                      <a:prstDash val="solid"/>
                      <a:round/>
                      <a:headEnd type="none" w="med" len="med"/>
                      <a:tailEnd type="none" w="med" len="med"/>
                    </a:lnR>
                    <a:lnT w="4763" cap="flat" cmpd="sng" algn="ctr">
                      <a:solidFill>
                        <a:srgbClr val="5024E1"/>
                      </a:solidFill>
                      <a:prstDash val="solid"/>
                      <a:round/>
                      <a:headEnd type="none" w="med" len="med"/>
                      <a:tailEnd type="none" w="med" len="med"/>
                    </a:lnT>
                    <a:lnB w="4763" cap="flat" cmpd="sng" algn="ctr">
                      <a:solidFill>
                        <a:srgbClr val="9026E1"/>
                      </a:solidFill>
                      <a:prstDash val="solid"/>
                      <a:round/>
                      <a:headEnd type="none" w="med" len="med"/>
                      <a:tailEnd type="none" w="med" len="med"/>
                    </a:lnB>
                  </a:tcPr>
                </a:tc>
                <a:tc>
                  <a:txBody>
                    <a:bodyPr/>
                    <a:lstStyle/>
                    <a:p>
                      <a:pPr algn="ctr" fontAlgn="t"/>
                      <a:r>
                        <a:rPr lang="en-GB" sz="1600">
                          <a:effectLst/>
                        </a:rPr>
                        <a:t>6</a:t>
                      </a:r>
                    </a:p>
                  </a:txBody>
                  <a:tcPr marL="29933" marR="29933" marT="22450" marB="22450">
                    <a:lnL w="12700" cap="flat" cmpd="sng" algn="ctr">
                      <a:solidFill>
                        <a:srgbClr val="0026E1"/>
                      </a:solidFill>
                      <a:prstDash val="solid"/>
                      <a:round/>
                      <a:headEnd type="none" w="med" len="med"/>
                      <a:tailEnd type="none" w="med" len="med"/>
                    </a:lnL>
                    <a:lnR w="12700" cap="flat" cmpd="sng" algn="ctr">
                      <a:solidFill>
                        <a:srgbClr val="9029E1"/>
                      </a:solidFill>
                      <a:prstDash val="solid"/>
                      <a:round/>
                      <a:headEnd type="none" w="med" len="med"/>
                      <a:tailEnd type="none" w="med" len="med"/>
                    </a:lnR>
                    <a:lnT w="4763" cap="flat" cmpd="sng" algn="ctr">
                      <a:solidFill>
                        <a:srgbClr val="C023E1"/>
                      </a:solidFill>
                      <a:prstDash val="solid"/>
                      <a:round/>
                      <a:headEnd type="none" w="med" len="med"/>
                      <a:tailEnd type="none" w="med" len="med"/>
                    </a:lnT>
                    <a:lnB w="4763" cap="flat" cmpd="sng" algn="ctr">
                      <a:solidFill>
                        <a:srgbClr val="5024E1"/>
                      </a:solidFill>
                      <a:prstDash val="solid"/>
                      <a:round/>
                      <a:headEnd type="none" w="med" len="med"/>
                      <a:tailEnd type="none" w="med" len="med"/>
                    </a:lnB>
                  </a:tcPr>
                </a:tc>
                <a:tc>
                  <a:txBody>
                    <a:bodyPr/>
                    <a:lstStyle/>
                    <a:p>
                      <a:pPr algn="ctr" fontAlgn="t"/>
                      <a:r>
                        <a:rPr lang="en-GB" sz="1600">
                          <a:effectLst/>
                        </a:rPr>
                        <a:t>10</a:t>
                      </a:r>
                    </a:p>
                  </a:txBody>
                  <a:tcPr marL="29933" marR="29933" marT="22450" marB="22450">
                    <a:lnL w="12700" cap="flat" cmpd="sng" algn="ctr">
                      <a:solidFill>
                        <a:srgbClr val="9029E1"/>
                      </a:solidFill>
                      <a:prstDash val="solid"/>
                      <a:round/>
                      <a:headEnd type="none" w="med" len="med"/>
                      <a:tailEnd type="none" w="med" len="med"/>
                    </a:lnL>
                    <a:lnR w="12700" cap="flat" cmpd="sng" algn="ctr">
                      <a:solidFill>
                        <a:srgbClr val="C023E1"/>
                      </a:solidFill>
                      <a:prstDash val="solid"/>
                      <a:round/>
                      <a:headEnd type="none" w="med" len="med"/>
                      <a:tailEnd type="none" w="med" len="med"/>
                    </a:lnR>
                    <a:lnT w="4763" cap="flat" cmpd="sng" algn="ctr">
                      <a:solidFill>
                        <a:srgbClr val="C023E1"/>
                      </a:solidFill>
                      <a:prstDash val="solid"/>
                      <a:round/>
                      <a:headEnd type="none" w="med" len="med"/>
                      <a:tailEnd type="none" w="med" len="med"/>
                    </a:lnT>
                    <a:lnB w="4763" cap="flat" cmpd="sng" algn="ctr">
                      <a:solidFill>
                        <a:srgbClr val="302CE1"/>
                      </a:solidFill>
                      <a:prstDash val="solid"/>
                      <a:round/>
                      <a:headEnd type="none" w="med" len="med"/>
                      <a:tailEnd type="none" w="med" len="med"/>
                    </a:lnB>
                  </a:tcPr>
                </a:tc>
                <a:tc>
                  <a:txBody>
                    <a:bodyPr/>
                    <a:lstStyle/>
                    <a:p>
                      <a:pPr algn="ctr" fontAlgn="t"/>
                      <a:r>
                        <a:rPr lang="en-GB" sz="1600">
                          <a:effectLst/>
                        </a:rPr>
                        <a:t>144</a:t>
                      </a:r>
                    </a:p>
                  </a:txBody>
                  <a:tcPr marL="29933" marR="29933" marT="22450" marB="22450">
                    <a:lnL w="12700" cap="flat" cmpd="sng" algn="ctr">
                      <a:solidFill>
                        <a:srgbClr val="C023E1"/>
                      </a:solidFill>
                      <a:prstDash val="solid"/>
                      <a:round/>
                      <a:headEnd type="none" w="med" len="med"/>
                      <a:tailEnd type="none" w="med" len="med"/>
                    </a:lnL>
                    <a:lnR w="12700" cap="flat" cmpd="sng" algn="ctr">
                      <a:solidFill>
                        <a:srgbClr val="9026E1"/>
                      </a:solidFill>
                      <a:prstDash val="solid"/>
                      <a:round/>
                      <a:headEnd type="none" w="med" len="med"/>
                      <a:tailEnd type="none" w="med" len="med"/>
                    </a:lnR>
                    <a:lnT w="4763" cap="flat" cmpd="sng" algn="ctr">
                      <a:solidFill>
                        <a:srgbClr val="2024E1"/>
                      </a:solidFill>
                      <a:prstDash val="solid"/>
                      <a:round/>
                      <a:headEnd type="none" w="med" len="med"/>
                      <a:tailEnd type="none" w="med" len="med"/>
                    </a:lnT>
                    <a:lnB w="4763" cap="flat" cmpd="sng" algn="ctr">
                      <a:solidFill>
                        <a:srgbClr val="B02AE1"/>
                      </a:solidFill>
                      <a:prstDash val="solid"/>
                      <a:round/>
                      <a:headEnd type="none" w="med" len="med"/>
                      <a:tailEnd type="none" w="med" len="med"/>
                    </a:lnB>
                  </a:tcPr>
                </a:tc>
                <a:extLst>
                  <a:ext uri="{0D108BD9-81ED-4DB2-BD59-A6C34878D82A}">
                    <a16:rowId xmlns:a16="http://schemas.microsoft.com/office/drawing/2014/main" val="4269526001"/>
                  </a:ext>
                </a:extLst>
              </a:tr>
              <a:tr h="386099">
                <a:tc>
                  <a:txBody>
                    <a:bodyPr/>
                    <a:lstStyle/>
                    <a:p>
                      <a:pPr algn="ctr" fontAlgn="t"/>
                      <a:r>
                        <a:rPr lang="en-GB" sz="1600">
                          <a:effectLst/>
                        </a:rPr>
                        <a:t>DW1000</a:t>
                      </a:r>
                    </a:p>
                  </a:txBody>
                  <a:tcPr marL="29933" marR="29933" marT="22450" marB="22450">
                    <a:lnL w="12700" cap="flat" cmpd="sng" algn="ctr">
                      <a:solidFill>
                        <a:srgbClr val="B024E1"/>
                      </a:solidFill>
                      <a:prstDash val="solid"/>
                      <a:round/>
                      <a:headEnd type="none" w="med" len="med"/>
                      <a:tailEnd type="none" w="med" len="med"/>
                    </a:lnL>
                    <a:lnR w="12700" cap="flat" cmpd="sng" algn="ctr">
                      <a:solidFill>
                        <a:srgbClr val="2024E1"/>
                      </a:solidFill>
                      <a:prstDash val="solid"/>
                      <a:round/>
                      <a:headEnd type="none" w="med" len="med"/>
                      <a:tailEnd type="none" w="med" len="med"/>
                    </a:lnR>
                    <a:lnT w="4763" cap="flat" cmpd="sng" algn="ctr">
                      <a:solidFill>
                        <a:srgbClr val="9026E1"/>
                      </a:solidFill>
                      <a:prstDash val="solid"/>
                      <a:round/>
                      <a:headEnd type="none" w="med" len="med"/>
                      <a:tailEnd type="none" w="med" len="med"/>
                    </a:lnT>
                    <a:lnB w="4763" cap="flat" cmpd="sng" algn="ctr">
                      <a:solidFill>
                        <a:srgbClr val="002FE1"/>
                      </a:solidFill>
                      <a:prstDash val="solid"/>
                      <a:round/>
                      <a:headEnd type="none" w="med" len="med"/>
                      <a:tailEnd type="none" w="med" len="med"/>
                    </a:lnB>
                  </a:tcPr>
                </a:tc>
                <a:tc>
                  <a:txBody>
                    <a:bodyPr/>
                    <a:lstStyle/>
                    <a:p>
                      <a:pPr algn="ctr" fontAlgn="t"/>
                      <a:r>
                        <a:rPr lang="en-GB" sz="1600">
                          <a:effectLst/>
                        </a:rPr>
                        <a:t>10</a:t>
                      </a:r>
                    </a:p>
                  </a:txBody>
                  <a:tcPr marL="29933" marR="29933" marT="22450" marB="22450">
                    <a:lnL w="12700" cap="flat" cmpd="sng" algn="ctr">
                      <a:solidFill>
                        <a:srgbClr val="2024E1"/>
                      </a:solidFill>
                      <a:prstDash val="solid"/>
                      <a:round/>
                      <a:headEnd type="none" w="med" len="med"/>
                      <a:tailEnd type="none" w="med" len="med"/>
                    </a:lnL>
                    <a:lnR w="12700" cap="flat" cmpd="sng" algn="ctr">
                      <a:solidFill>
                        <a:srgbClr val="D02BE1"/>
                      </a:solidFill>
                      <a:prstDash val="solid"/>
                      <a:round/>
                      <a:headEnd type="none" w="med" len="med"/>
                      <a:tailEnd type="none" w="med" len="med"/>
                    </a:lnR>
                    <a:lnT w="4763" cap="flat" cmpd="sng" algn="ctr">
                      <a:solidFill>
                        <a:srgbClr val="5024E1"/>
                      </a:solidFill>
                      <a:prstDash val="solid"/>
                      <a:round/>
                      <a:headEnd type="none" w="med" len="med"/>
                      <a:tailEnd type="none" w="med" len="med"/>
                    </a:lnT>
                    <a:lnB w="4763" cap="flat" cmpd="sng" algn="ctr">
                      <a:solidFill>
                        <a:srgbClr val="202DE1"/>
                      </a:solidFill>
                      <a:prstDash val="solid"/>
                      <a:round/>
                      <a:headEnd type="none" w="med" len="med"/>
                      <a:tailEnd type="none" w="med" len="med"/>
                    </a:lnB>
                  </a:tcPr>
                </a:tc>
                <a:tc>
                  <a:txBody>
                    <a:bodyPr/>
                    <a:lstStyle/>
                    <a:p>
                      <a:pPr algn="ctr" fontAlgn="t"/>
                      <a:r>
                        <a:rPr lang="en-GB" sz="1600">
                          <a:effectLst/>
                        </a:rPr>
                        <a:t>6</a:t>
                      </a:r>
                    </a:p>
                  </a:txBody>
                  <a:tcPr marL="29933" marR="29933" marT="22450" marB="22450">
                    <a:lnL w="12700" cap="flat" cmpd="sng" algn="ctr">
                      <a:solidFill>
                        <a:srgbClr val="D02BE1"/>
                      </a:solidFill>
                      <a:prstDash val="solid"/>
                      <a:round/>
                      <a:headEnd type="none" w="med" len="med"/>
                      <a:tailEnd type="none" w="med" len="med"/>
                    </a:lnL>
                    <a:lnR w="12700" cap="flat" cmpd="sng" algn="ctr">
                      <a:solidFill>
                        <a:srgbClr val="802AE1"/>
                      </a:solidFill>
                      <a:prstDash val="solid"/>
                      <a:round/>
                      <a:headEnd type="none" w="med" len="med"/>
                      <a:tailEnd type="none" w="med" len="med"/>
                    </a:lnR>
                    <a:lnT w="4763" cap="flat" cmpd="sng" algn="ctr">
                      <a:solidFill>
                        <a:srgbClr val="302CE1"/>
                      </a:solidFill>
                      <a:prstDash val="solid"/>
                      <a:round/>
                      <a:headEnd type="none" w="med" len="med"/>
                      <a:tailEnd type="none" w="med" len="med"/>
                    </a:lnT>
                    <a:lnB w="4763" cap="flat" cmpd="sng" algn="ctr">
                      <a:solidFill>
                        <a:srgbClr val="802AE1"/>
                      </a:solidFill>
                      <a:prstDash val="solid"/>
                      <a:round/>
                      <a:headEnd type="none" w="med" len="med"/>
                      <a:tailEnd type="none" w="med" len="med"/>
                    </a:lnB>
                  </a:tcPr>
                </a:tc>
                <a:tc>
                  <a:txBody>
                    <a:bodyPr/>
                    <a:lstStyle/>
                    <a:p>
                      <a:pPr algn="ctr" fontAlgn="t"/>
                      <a:r>
                        <a:rPr lang="en-GB" sz="1600" dirty="0">
                          <a:effectLst/>
                        </a:rPr>
                        <a:t>240</a:t>
                      </a:r>
                    </a:p>
                  </a:txBody>
                  <a:tcPr marL="29933" marR="29933" marT="22450" marB="22450">
                    <a:lnL w="12700" cap="flat" cmpd="sng" algn="ctr">
                      <a:solidFill>
                        <a:srgbClr val="802AE1"/>
                      </a:solidFill>
                      <a:prstDash val="solid"/>
                      <a:round/>
                      <a:headEnd type="none" w="med" len="med"/>
                      <a:tailEnd type="none" w="med" len="med"/>
                    </a:lnL>
                    <a:lnR w="12700" cap="flat" cmpd="sng" algn="ctr">
                      <a:solidFill>
                        <a:srgbClr val="502DE1"/>
                      </a:solidFill>
                      <a:prstDash val="solid"/>
                      <a:round/>
                      <a:headEnd type="none" w="med" len="med"/>
                      <a:tailEnd type="none" w="med" len="med"/>
                    </a:lnR>
                    <a:lnT w="4763" cap="flat" cmpd="sng" algn="ctr">
                      <a:solidFill>
                        <a:srgbClr val="B02AE1"/>
                      </a:solidFill>
                      <a:prstDash val="solid"/>
                      <a:round/>
                      <a:headEnd type="none" w="med" len="med"/>
                      <a:tailEnd type="none" w="med" len="med"/>
                    </a:lnT>
                    <a:lnB w="4763" cap="flat" cmpd="sng" algn="ctr">
                      <a:solidFill>
                        <a:srgbClr val="302CE1"/>
                      </a:solidFill>
                      <a:prstDash val="solid"/>
                      <a:round/>
                      <a:headEnd type="none" w="med" len="med"/>
                      <a:tailEnd type="none" w="med" len="med"/>
                    </a:lnB>
                  </a:tcPr>
                </a:tc>
                <a:extLst>
                  <a:ext uri="{0D108BD9-81ED-4DB2-BD59-A6C34878D82A}">
                    <a16:rowId xmlns:a16="http://schemas.microsoft.com/office/drawing/2014/main" val="982918230"/>
                  </a:ext>
                </a:extLst>
              </a:tr>
              <a:tr h="386099">
                <a:tc>
                  <a:txBody>
                    <a:bodyPr/>
                    <a:lstStyle/>
                    <a:p>
                      <a:pPr algn="ctr" fontAlgn="t"/>
                      <a:r>
                        <a:rPr lang="en-GB" sz="1600">
                          <a:effectLst/>
                        </a:rPr>
                        <a:t>DW1200</a:t>
                      </a:r>
                    </a:p>
                  </a:txBody>
                  <a:tcPr marL="29933" marR="29933" marT="22450" marB="22450">
                    <a:lnL w="12700" cap="flat" cmpd="sng" algn="ctr">
                      <a:solidFill>
                        <a:srgbClr val="002CE1"/>
                      </a:solidFill>
                      <a:prstDash val="solid"/>
                      <a:round/>
                      <a:headEnd type="none" w="med" len="med"/>
                      <a:tailEnd type="none" w="med" len="med"/>
                    </a:lnL>
                    <a:lnR w="12700" cap="flat" cmpd="sng" algn="ctr">
                      <a:solidFill>
                        <a:srgbClr val="302CE1"/>
                      </a:solidFill>
                      <a:prstDash val="solid"/>
                      <a:round/>
                      <a:headEnd type="none" w="med" len="med"/>
                      <a:tailEnd type="none" w="med" len="med"/>
                    </a:lnR>
                    <a:lnT w="4763" cap="flat" cmpd="sng" algn="ctr">
                      <a:solidFill>
                        <a:srgbClr val="002FE1"/>
                      </a:solidFill>
                      <a:prstDash val="solid"/>
                      <a:round/>
                      <a:headEnd type="none" w="med" len="med"/>
                      <a:tailEnd type="none" w="med" len="med"/>
                    </a:lnT>
                    <a:lnB w="4763" cap="flat" cmpd="sng" algn="ctr">
                      <a:solidFill>
                        <a:srgbClr val="902CE1"/>
                      </a:solidFill>
                      <a:prstDash val="solid"/>
                      <a:round/>
                      <a:headEnd type="none" w="med" len="med"/>
                      <a:tailEnd type="none" w="med" len="med"/>
                    </a:lnB>
                  </a:tcPr>
                </a:tc>
                <a:tc>
                  <a:txBody>
                    <a:bodyPr/>
                    <a:lstStyle/>
                    <a:p>
                      <a:pPr algn="ctr" fontAlgn="t"/>
                      <a:r>
                        <a:rPr lang="en-GB" sz="1600">
                          <a:effectLst/>
                        </a:rPr>
                        <a:t>12</a:t>
                      </a:r>
                    </a:p>
                  </a:txBody>
                  <a:tcPr marL="29933" marR="29933" marT="22450" marB="22450">
                    <a:lnL w="12700" cap="flat" cmpd="sng" algn="ctr">
                      <a:solidFill>
                        <a:srgbClr val="302CE1"/>
                      </a:solidFill>
                      <a:prstDash val="solid"/>
                      <a:round/>
                      <a:headEnd type="none" w="med" len="med"/>
                      <a:tailEnd type="none" w="med" len="med"/>
                    </a:lnL>
                    <a:lnR w="12700" cap="flat" cmpd="sng" algn="ctr">
                      <a:solidFill>
                        <a:srgbClr val="E02AE1"/>
                      </a:solidFill>
                      <a:prstDash val="solid"/>
                      <a:round/>
                      <a:headEnd type="none" w="med" len="med"/>
                      <a:tailEnd type="none" w="med" len="med"/>
                    </a:lnR>
                    <a:lnT w="4763" cap="flat" cmpd="sng" algn="ctr">
                      <a:solidFill>
                        <a:srgbClr val="202DE1"/>
                      </a:solidFill>
                      <a:prstDash val="solid"/>
                      <a:round/>
                      <a:headEnd type="none" w="med" len="med"/>
                      <a:tailEnd type="none" w="med" len="med"/>
                    </a:lnT>
                    <a:lnB w="4763" cap="flat" cmpd="sng" algn="ctr">
                      <a:solidFill>
                        <a:srgbClr val="502DE1"/>
                      </a:solidFill>
                      <a:prstDash val="solid"/>
                      <a:round/>
                      <a:headEnd type="none" w="med" len="med"/>
                      <a:tailEnd type="none" w="med" len="med"/>
                    </a:lnB>
                  </a:tcPr>
                </a:tc>
                <a:tc>
                  <a:txBody>
                    <a:bodyPr/>
                    <a:lstStyle/>
                    <a:p>
                      <a:pPr algn="ctr" fontAlgn="t"/>
                      <a:r>
                        <a:rPr lang="en-GB" sz="1600">
                          <a:effectLst/>
                        </a:rPr>
                        <a:t>5</a:t>
                      </a:r>
                    </a:p>
                  </a:txBody>
                  <a:tcPr marL="29933" marR="29933" marT="22450" marB="22450">
                    <a:lnL w="12700" cap="flat" cmpd="sng" algn="ctr">
                      <a:solidFill>
                        <a:srgbClr val="E02AE1"/>
                      </a:solidFill>
                      <a:prstDash val="solid"/>
                      <a:round/>
                      <a:headEnd type="none" w="med" len="med"/>
                      <a:tailEnd type="none" w="med" len="med"/>
                    </a:lnL>
                    <a:lnR w="12700" cap="flat" cmpd="sng" algn="ctr">
                      <a:solidFill>
                        <a:srgbClr val="702EE1"/>
                      </a:solidFill>
                      <a:prstDash val="solid"/>
                      <a:round/>
                      <a:headEnd type="none" w="med" len="med"/>
                      <a:tailEnd type="none" w="med" len="med"/>
                    </a:lnR>
                    <a:lnT w="4763" cap="flat" cmpd="sng" algn="ctr">
                      <a:solidFill>
                        <a:srgbClr val="802AE1"/>
                      </a:solidFill>
                      <a:prstDash val="solid"/>
                      <a:round/>
                      <a:headEnd type="none" w="med" len="med"/>
                      <a:tailEnd type="none" w="med" len="med"/>
                    </a:lnT>
                    <a:lnB w="4763" cap="flat" cmpd="sng" algn="ctr">
                      <a:solidFill>
                        <a:srgbClr val="402BE1"/>
                      </a:solidFill>
                      <a:prstDash val="solid"/>
                      <a:round/>
                      <a:headEnd type="none" w="med" len="med"/>
                      <a:tailEnd type="none" w="med" len="med"/>
                    </a:lnB>
                  </a:tcPr>
                </a:tc>
                <a:tc>
                  <a:txBody>
                    <a:bodyPr/>
                    <a:lstStyle/>
                    <a:p>
                      <a:pPr algn="ctr" fontAlgn="t"/>
                      <a:r>
                        <a:rPr lang="en-GB" sz="1600">
                          <a:effectLst/>
                        </a:rPr>
                        <a:t>288</a:t>
                      </a:r>
                    </a:p>
                  </a:txBody>
                  <a:tcPr marL="29933" marR="29933" marT="22450" marB="22450">
                    <a:lnL w="12700" cap="flat" cmpd="sng" algn="ctr">
                      <a:solidFill>
                        <a:srgbClr val="702EE1"/>
                      </a:solidFill>
                      <a:prstDash val="solid"/>
                      <a:round/>
                      <a:headEnd type="none" w="med" len="med"/>
                      <a:tailEnd type="none" w="med" len="med"/>
                    </a:lnL>
                    <a:lnR w="12700" cap="flat" cmpd="sng" algn="ctr">
                      <a:solidFill>
                        <a:srgbClr val="602CE1"/>
                      </a:solidFill>
                      <a:prstDash val="solid"/>
                      <a:round/>
                      <a:headEnd type="none" w="med" len="med"/>
                      <a:tailEnd type="none" w="med" len="med"/>
                    </a:lnR>
                    <a:lnT w="4763" cap="flat" cmpd="sng" algn="ctr">
                      <a:solidFill>
                        <a:srgbClr val="302CE1"/>
                      </a:solidFill>
                      <a:prstDash val="solid"/>
                      <a:round/>
                      <a:headEnd type="none" w="med" len="med"/>
                      <a:tailEnd type="none" w="med" len="med"/>
                    </a:lnT>
                    <a:lnB w="4763" cap="flat" cmpd="sng" algn="ctr">
                      <a:solidFill>
                        <a:srgbClr val="402BE1"/>
                      </a:solidFill>
                      <a:prstDash val="solid"/>
                      <a:round/>
                      <a:headEnd type="none" w="med" len="med"/>
                      <a:tailEnd type="none" w="med" len="med"/>
                    </a:lnB>
                  </a:tcPr>
                </a:tc>
                <a:extLst>
                  <a:ext uri="{0D108BD9-81ED-4DB2-BD59-A6C34878D82A}">
                    <a16:rowId xmlns:a16="http://schemas.microsoft.com/office/drawing/2014/main" val="2912378093"/>
                  </a:ext>
                </a:extLst>
              </a:tr>
              <a:tr h="386099">
                <a:tc>
                  <a:txBody>
                    <a:bodyPr/>
                    <a:lstStyle/>
                    <a:p>
                      <a:pPr algn="ctr" fontAlgn="t"/>
                      <a:r>
                        <a:rPr lang="en-GB" sz="1600">
                          <a:effectLst/>
                        </a:rPr>
                        <a:t>DW1500</a:t>
                      </a:r>
                    </a:p>
                  </a:txBody>
                  <a:tcPr marL="29933" marR="29933" marT="22450" marB="22450">
                    <a:lnL w="12700" cap="flat" cmpd="sng" algn="ctr">
                      <a:solidFill>
                        <a:srgbClr val="002CE1"/>
                      </a:solidFill>
                      <a:prstDash val="solid"/>
                      <a:round/>
                      <a:headEnd type="none" w="med" len="med"/>
                      <a:tailEnd type="none" w="med" len="med"/>
                    </a:lnL>
                    <a:lnR w="12700" cap="flat" cmpd="sng" algn="ctr">
                      <a:solidFill>
                        <a:srgbClr val="802AE1"/>
                      </a:solidFill>
                      <a:prstDash val="solid"/>
                      <a:round/>
                      <a:headEnd type="none" w="med" len="med"/>
                      <a:tailEnd type="none" w="med" len="med"/>
                    </a:lnR>
                    <a:lnT w="4763" cap="flat" cmpd="sng" algn="ctr">
                      <a:solidFill>
                        <a:srgbClr val="902CE1"/>
                      </a:solidFill>
                      <a:prstDash val="solid"/>
                      <a:round/>
                      <a:headEnd type="none" w="med" len="med"/>
                      <a:tailEnd type="none" w="med" len="med"/>
                    </a:lnT>
                    <a:lnB w="4763" cap="flat" cmpd="sng" algn="ctr">
                      <a:solidFill>
                        <a:srgbClr val="602CE1"/>
                      </a:solidFill>
                      <a:prstDash val="solid"/>
                      <a:round/>
                      <a:headEnd type="none" w="med" len="med"/>
                      <a:tailEnd type="none" w="med" len="med"/>
                    </a:lnB>
                  </a:tcPr>
                </a:tc>
                <a:tc>
                  <a:txBody>
                    <a:bodyPr/>
                    <a:lstStyle/>
                    <a:p>
                      <a:pPr algn="ctr" fontAlgn="t"/>
                      <a:r>
                        <a:rPr lang="en-GB" sz="1600">
                          <a:effectLst/>
                        </a:rPr>
                        <a:t>15</a:t>
                      </a:r>
                    </a:p>
                  </a:txBody>
                  <a:tcPr marL="29933" marR="29933" marT="22450" marB="22450">
                    <a:lnL w="12700" cap="flat" cmpd="sng" algn="ctr">
                      <a:solidFill>
                        <a:srgbClr val="802AE1"/>
                      </a:solidFill>
                      <a:prstDash val="solid"/>
                      <a:round/>
                      <a:headEnd type="none" w="med" len="med"/>
                      <a:tailEnd type="none" w="med" len="med"/>
                    </a:lnL>
                    <a:lnR w="12700" cap="flat" cmpd="sng" algn="ctr">
                      <a:solidFill>
                        <a:srgbClr val="102BE1"/>
                      </a:solidFill>
                      <a:prstDash val="solid"/>
                      <a:round/>
                      <a:headEnd type="none" w="med" len="med"/>
                      <a:tailEnd type="none" w="med" len="med"/>
                    </a:lnR>
                    <a:lnT w="4763" cap="flat" cmpd="sng" algn="ctr">
                      <a:solidFill>
                        <a:srgbClr val="502DE1"/>
                      </a:solidFill>
                      <a:prstDash val="solid"/>
                      <a:round/>
                      <a:headEnd type="none" w="med" len="med"/>
                      <a:tailEnd type="none" w="med" len="med"/>
                    </a:lnT>
                    <a:lnB w="4763" cap="flat" cmpd="sng" algn="ctr">
                      <a:solidFill>
                        <a:srgbClr val="D02EE1"/>
                      </a:solidFill>
                      <a:prstDash val="solid"/>
                      <a:round/>
                      <a:headEnd type="none" w="med" len="med"/>
                      <a:tailEnd type="none" w="med" len="med"/>
                    </a:lnB>
                  </a:tcPr>
                </a:tc>
                <a:tc>
                  <a:txBody>
                    <a:bodyPr/>
                    <a:lstStyle/>
                    <a:p>
                      <a:pPr algn="ctr" fontAlgn="t"/>
                      <a:r>
                        <a:rPr lang="en-GB" sz="1600">
                          <a:effectLst/>
                        </a:rPr>
                        <a:t>4</a:t>
                      </a:r>
                    </a:p>
                  </a:txBody>
                  <a:tcPr marL="29933" marR="29933" marT="22450" marB="22450">
                    <a:lnL w="12700" cap="flat" cmpd="sng" algn="ctr">
                      <a:solidFill>
                        <a:srgbClr val="102BE1"/>
                      </a:solidFill>
                      <a:prstDash val="solid"/>
                      <a:round/>
                      <a:headEnd type="none" w="med" len="med"/>
                      <a:tailEnd type="none" w="med" len="med"/>
                    </a:lnL>
                    <a:lnR w="12700" cap="flat" cmpd="sng" algn="ctr">
                      <a:solidFill>
                        <a:srgbClr val="102BE1"/>
                      </a:solidFill>
                      <a:prstDash val="solid"/>
                      <a:round/>
                      <a:headEnd type="none" w="med" len="med"/>
                      <a:tailEnd type="none" w="med" len="med"/>
                    </a:lnR>
                    <a:lnT w="4763" cap="flat" cmpd="sng" algn="ctr">
                      <a:solidFill>
                        <a:srgbClr val="402BE1"/>
                      </a:solidFill>
                      <a:prstDash val="solid"/>
                      <a:round/>
                      <a:headEnd type="none" w="med" len="med"/>
                      <a:tailEnd type="none" w="med" len="med"/>
                    </a:lnT>
                    <a:lnB w="4763" cap="flat" cmpd="sng" algn="ctr">
                      <a:solidFill>
                        <a:srgbClr val="002FE1"/>
                      </a:solidFill>
                      <a:prstDash val="solid"/>
                      <a:round/>
                      <a:headEnd type="none" w="med" len="med"/>
                      <a:tailEnd type="none" w="med" len="med"/>
                    </a:lnB>
                  </a:tcPr>
                </a:tc>
                <a:tc>
                  <a:txBody>
                    <a:bodyPr/>
                    <a:lstStyle/>
                    <a:p>
                      <a:pPr algn="ctr" fontAlgn="t"/>
                      <a:r>
                        <a:rPr lang="en-GB" sz="1600">
                          <a:effectLst/>
                        </a:rPr>
                        <a:t>360</a:t>
                      </a:r>
                    </a:p>
                  </a:txBody>
                  <a:tcPr marL="29933" marR="29933" marT="22450" marB="22450">
                    <a:lnL w="12700" cap="flat" cmpd="sng" algn="ctr">
                      <a:solidFill>
                        <a:srgbClr val="102B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402BE1"/>
                      </a:solidFill>
                      <a:prstDash val="solid"/>
                      <a:round/>
                      <a:headEnd type="none" w="med" len="med"/>
                      <a:tailEnd type="none" w="med" len="med"/>
                    </a:lnT>
                    <a:lnB w="4763" cap="flat" cmpd="sng" algn="ctr">
                      <a:solidFill>
                        <a:srgbClr val="E02AE1"/>
                      </a:solidFill>
                      <a:prstDash val="solid"/>
                      <a:round/>
                      <a:headEnd type="none" w="med" len="med"/>
                      <a:tailEnd type="none" w="med" len="med"/>
                    </a:lnB>
                  </a:tcPr>
                </a:tc>
                <a:extLst>
                  <a:ext uri="{0D108BD9-81ED-4DB2-BD59-A6C34878D82A}">
                    <a16:rowId xmlns:a16="http://schemas.microsoft.com/office/drawing/2014/main" val="1540984633"/>
                  </a:ext>
                </a:extLst>
              </a:tr>
              <a:tr h="386099">
                <a:tc>
                  <a:txBody>
                    <a:bodyPr/>
                    <a:lstStyle/>
                    <a:p>
                      <a:pPr algn="ctr" fontAlgn="t"/>
                      <a:r>
                        <a:rPr lang="en-GB" sz="1600">
                          <a:effectLst/>
                        </a:rPr>
                        <a:t>DW2000</a:t>
                      </a:r>
                    </a:p>
                  </a:txBody>
                  <a:tcPr marL="29933" marR="29933" marT="22450" marB="22450">
                    <a:lnL w="12700" cap="flat" cmpd="sng" algn="ctr">
                      <a:solidFill>
                        <a:srgbClr val="D02EE1"/>
                      </a:solidFill>
                      <a:prstDash val="solid"/>
                      <a:round/>
                      <a:headEnd type="none" w="med" len="med"/>
                      <a:tailEnd type="none" w="med" len="med"/>
                    </a:lnL>
                    <a:lnR w="12700" cap="flat" cmpd="sng" algn="ctr">
                      <a:solidFill>
                        <a:srgbClr val="402EE1"/>
                      </a:solidFill>
                      <a:prstDash val="solid"/>
                      <a:round/>
                      <a:headEnd type="none" w="med" len="med"/>
                      <a:tailEnd type="none" w="med" len="med"/>
                    </a:lnR>
                    <a:lnT w="4763" cap="flat" cmpd="sng" algn="ctr">
                      <a:solidFill>
                        <a:srgbClr val="602CE1"/>
                      </a:solidFill>
                      <a:prstDash val="solid"/>
                      <a:round/>
                      <a:headEnd type="none" w="med" len="med"/>
                      <a:tailEnd type="none" w="med" len="med"/>
                    </a:lnT>
                    <a:lnB w="4763" cap="flat" cmpd="sng" algn="ctr">
                      <a:solidFill>
                        <a:srgbClr val="C029E1"/>
                      </a:solidFill>
                      <a:prstDash val="solid"/>
                      <a:round/>
                      <a:headEnd type="none" w="med" len="med"/>
                      <a:tailEnd type="none" w="med" len="med"/>
                    </a:lnB>
                  </a:tcPr>
                </a:tc>
                <a:tc>
                  <a:txBody>
                    <a:bodyPr/>
                    <a:lstStyle/>
                    <a:p>
                      <a:pPr algn="ctr" fontAlgn="t"/>
                      <a:r>
                        <a:rPr lang="en-GB" sz="1600">
                          <a:effectLst/>
                        </a:rPr>
                        <a:t>20</a:t>
                      </a:r>
                    </a:p>
                  </a:txBody>
                  <a:tcPr marL="29933" marR="29933" marT="22450" marB="22450">
                    <a:lnL w="12700" cap="flat" cmpd="sng" algn="ctr">
                      <a:solidFill>
                        <a:srgbClr val="402EE1"/>
                      </a:solidFill>
                      <a:prstDash val="solid"/>
                      <a:round/>
                      <a:headEnd type="none" w="med" len="med"/>
                      <a:tailEnd type="none" w="med" len="med"/>
                    </a:lnL>
                    <a:lnR w="12700" cap="flat" cmpd="sng" algn="ctr">
                      <a:solidFill>
                        <a:srgbClr val="602CE1"/>
                      </a:solidFill>
                      <a:prstDash val="solid"/>
                      <a:round/>
                      <a:headEnd type="none" w="med" len="med"/>
                      <a:tailEnd type="none" w="med" len="med"/>
                    </a:lnR>
                    <a:lnT w="4763" cap="flat" cmpd="sng" algn="ctr">
                      <a:solidFill>
                        <a:srgbClr val="D02EE1"/>
                      </a:solidFill>
                      <a:prstDash val="solid"/>
                      <a:round/>
                      <a:headEnd type="none" w="med" len="med"/>
                      <a:tailEnd type="none" w="med" len="med"/>
                    </a:lnT>
                    <a:lnB w="4763" cap="flat" cmpd="sng" algn="ctr">
                      <a:solidFill>
                        <a:srgbClr val="902FE1"/>
                      </a:solidFill>
                      <a:prstDash val="solid"/>
                      <a:round/>
                      <a:headEnd type="none" w="med" len="med"/>
                      <a:tailEnd type="none" w="med" len="med"/>
                    </a:lnB>
                  </a:tcPr>
                </a:tc>
                <a:tc>
                  <a:txBody>
                    <a:bodyPr/>
                    <a:lstStyle/>
                    <a:p>
                      <a:pPr algn="ctr" fontAlgn="t"/>
                      <a:r>
                        <a:rPr lang="en-GB" sz="1600">
                          <a:effectLst/>
                        </a:rPr>
                        <a:t>3</a:t>
                      </a:r>
                    </a:p>
                  </a:txBody>
                  <a:tcPr marL="29933" marR="29933" marT="22450" marB="22450">
                    <a:lnL w="12700" cap="flat" cmpd="sng" algn="ctr">
                      <a:solidFill>
                        <a:srgbClr val="602CE1"/>
                      </a:solidFill>
                      <a:prstDash val="solid"/>
                      <a:round/>
                      <a:headEnd type="none" w="med" len="med"/>
                      <a:tailEnd type="none" w="med" len="med"/>
                    </a:lnL>
                    <a:lnR w="12700" cap="flat" cmpd="sng" algn="ctr">
                      <a:solidFill>
                        <a:srgbClr val="402EE1"/>
                      </a:solidFill>
                      <a:prstDash val="solid"/>
                      <a:round/>
                      <a:headEnd type="none" w="med" len="med"/>
                      <a:tailEnd type="none" w="med" len="med"/>
                    </a:lnR>
                    <a:lnT w="4763" cap="flat" cmpd="sng" algn="ctr">
                      <a:solidFill>
                        <a:srgbClr val="002FE1"/>
                      </a:solidFill>
                      <a:prstDash val="solid"/>
                      <a:round/>
                      <a:headEnd type="none" w="med" len="med"/>
                      <a:tailEnd type="none" w="med" len="med"/>
                    </a:lnT>
                    <a:lnB w="4763" cap="flat" cmpd="sng" algn="ctr">
                      <a:solidFill>
                        <a:srgbClr val="402EE1"/>
                      </a:solidFill>
                      <a:prstDash val="solid"/>
                      <a:round/>
                      <a:headEnd type="none" w="med" len="med"/>
                      <a:tailEnd type="none" w="med" len="med"/>
                    </a:lnB>
                  </a:tcPr>
                </a:tc>
                <a:tc>
                  <a:txBody>
                    <a:bodyPr/>
                    <a:lstStyle/>
                    <a:p>
                      <a:pPr algn="ctr" fontAlgn="t"/>
                      <a:r>
                        <a:rPr lang="en-GB" sz="1600">
                          <a:effectLst/>
                        </a:rPr>
                        <a:t>480</a:t>
                      </a:r>
                    </a:p>
                  </a:txBody>
                  <a:tcPr marL="29933" marR="29933" marT="22450" marB="22450">
                    <a:lnL w="12700" cap="flat" cmpd="sng" algn="ctr">
                      <a:solidFill>
                        <a:srgbClr val="402E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E02AE1"/>
                      </a:solidFill>
                      <a:prstDash val="solid"/>
                      <a:round/>
                      <a:headEnd type="none" w="med" len="med"/>
                      <a:tailEnd type="none" w="med" len="med"/>
                    </a:lnT>
                    <a:lnB w="4763" cap="flat" cmpd="sng" algn="ctr">
                      <a:solidFill>
                        <a:srgbClr val="F029E1"/>
                      </a:solidFill>
                      <a:prstDash val="solid"/>
                      <a:round/>
                      <a:headEnd type="none" w="med" len="med"/>
                      <a:tailEnd type="none" w="med" len="med"/>
                    </a:lnB>
                  </a:tcPr>
                </a:tc>
                <a:extLst>
                  <a:ext uri="{0D108BD9-81ED-4DB2-BD59-A6C34878D82A}">
                    <a16:rowId xmlns:a16="http://schemas.microsoft.com/office/drawing/2014/main" val="3649072146"/>
                  </a:ext>
                </a:extLst>
              </a:tr>
              <a:tr h="386099">
                <a:tc>
                  <a:txBody>
                    <a:bodyPr/>
                    <a:lstStyle/>
                    <a:p>
                      <a:pPr algn="ctr" fontAlgn="t"/>
                      <a:r>
                        <a:rPr lang="en-GB" sz="1600">
                          <a:effectLst/>
                        </a:rPr>
                        <a:t>DW3000</a:t>
                      </a:r>
                    </a:p>
                  </a:txBody>
                  <a:tcPr marL="29933" marR="29933" marT="22450" marB="22450">
                    <a:lnL w="12700" cap="flat" cmpd="sng" algn="ctr">
                      <a:solidFill>
                        <a:srgbClr val="902FE1"/>
                      </a:solidFill>
                      <a:prstDash val="solid"/>
                      <a:round/>
                      <a:headEnd type="none" w="med" len="med"/>
                      <a:tailEnd type="none" w="med" len="med"/>
                    </a:lnL>
                    <a:lnR w="12700" cap="flat" cmpd="sng" algn="ctr">
                      <a:solidFill>
                        <a:srgbClr val="E02AE1"/>
                      </a:solidFill>
                      <a:prstDash val="solid"/>
                      <a:round/>
                      <a:headEnd type="none" w="med" len="med"/>
                      <a:tailEnd type="none" w="med" len="med"/>
                    </a:lnR>
                    <a:lnT w="4763" cap="flat" cmpd="sng" algn="ctr">
                      <a:solidFill>
                        <a:srgbClr val="C029E1"/>
                      </a:solidFill>
                      <a:prstDash val="solid"/>
                      <a:round/>
                      <a:headEnd type="none" w="med" len="med"/>
                      <a:tailEnd type="none" w="med" len="med"/>
                    </a:lnT>
                    <a:lnB w="4763" cap="flat" cmpd="sng" algn="ctr">
                      <a:solidFill>
                        <a:srgbClr val="902CE1"/>
                      </a:solidFill>
                      <a:prstDash val="solid"/>
                      <a:round/>
                      <a:headEnd type="none" w="med" len="med"/>
                      <a:tailEnd type="none" w="med" len="med"/>
                    </a:lnB>
                  </a:tcPr>
                </a:tc>
                <a:tc>
                  <a:txBody>
                    <a:bodyPr/>
                    <a:lstStyle/>
                    <a:p>
                      <a:pPr algn="ctr" fontAlgn="t"/>
                      <a:r>
                        <a:rPr lang="en-GB" sz="1600">
                          <a:effectLst/>
                        </a:rPr>
                        <a:t>30</a:t>
                      </a:r>
                    </a:p>
                  </a:txBody>
                  <a:tcPr marL="29933" marR="29933" marT="22450" marB="22450">
                    <a:lnL w="12700" cap="flat" cmpd="sng" algn="ctr">
                      <a:solidFill>
                        <a:srgbClr val="E02AE1"/>
                      </a:solidFill>
                      <a:prstDash val="solid"/>
                      <a:round/>
                      <a:headEnd type="none" w="med" len="med"/>
                      <a:tailEnd type="none" w="med" len="med"/>
                    </a:lnL>
                    <a:lnR w="12700" cap="flat" cmpd="sng" algn="ctr">
                      <a:solidFill>
                        <a:srgbClr val="302FE1"/>
                      </a:solidFill>
                      <a:prstDash val="solid"/>
                      <a:round/>
                      <a:headEnd type="none" w="med" len="med"/>
                      <a:tailEnd type="none" w="med" len="med"/>
                    </a:lnR>
                    <a:lnT w="4763" cap="flat" cmpd="sng" algn="ctr">
                      <a:solidFill>
                        <a:srgbClr val="902FE1"/>
                      </a:solidFill>
                      <a:prstDash val="solid"/>
                      <a:round/>
                      <a:headEnd type="none" w="med" len="med"/>
                      <a:tailEnd type="none" w="med" len="med"/>
                    </a:lnT>
                    <a:lnB w="4763" cap="flat" cmpd="sng" algn="ctr">
                      <a:solidFill>
                        <a:srgbClr val="F029E1"/>
                      </a:solidFill>
                      <a:prstDash val="solid"/>
                      <a:round/>
                      <a:headEnd type="none" w="med" len="med"/>
                      <a:tailEnd type="none" w="med" len="med"/>
                    </a:lnB>
                  </a:tcPr>
                </a:tc>
                <a:tc>
                  <a:txBody>
                    <a:bodyPr/>
                    <a:lstStyle/>
                    <a:p>
                      <a:pPr algn="ctr" fontAlgn="t"/>
                      <a:r>
                        <a:rPr lang="en-GB" sz="1600">
                          <a:effectLst/>
                        </a:rPr>
                        <a:t>2</a:t>
                      </a:r>
                    </a:p>
                  </a:txBody>
                  <a:tcPr marL="29933" marR="29933" marT="22450" marB="22450">
                    <a:lnL w="12700" cap="flat" cmpd="sng" algn="ctr">
                      <a:solidFill>
                        <a:srgbClr val="302FE1"/>
                      </a:solidFill>
                      <a:prstDash val="solid"/>
                      <a:round/>
                      <a:headEnd type="none" w="med" len="med"/>
                      <a:tailEnd type="none" w="med" len="med"/>
                    </a:lnL>
                    <a:lnR w="12700" cap="flat" cmpd="sng" algn="ctr">
                      <a:solidFill>
                        <a:srgbClr val="302FE1"/>
                      </a:solidFill>
                      <a:prstDash val="solid"/>
                      <a:round/>
                      <a:headEnd type="none" w="med" len="med"/>
                      <a:tailEnd type="none" w="med" len="med"/>
                    </a:lnR>
                    <a:lnT w="4763" cap="flat" cmpd="sng" algn="ctr">
                      <a:solidFill>
                        <a:srgbClr val="402EE1"/>
                      </a:solidFill>
                      <a:prstDash val="solid"/>
                      <a:round/>
                      <a:headEnd type="none" w="med" len="med"/>
                      <a:tailEnd type="none" w="med" len="med"/>
                    </a:lnT>
                    <a:lnB w="4763" cap="flat" cmpd="sng" algn="ctr">
                      <a:solidFill>
                        <a:srgbClr val="702BE1"/>
                      </a:solidFill>
                      <a:prstDash val="solid"/>
                      <a:round/>
                      <a:headEnd type="none" w="med" len="med"/>
                      <a:tailEnd type="none" w="med" len="med"/>
                    </a:lnB>
                  </a:tcPr>
                </a:tc>
                <a:tc>
                  <a:txBody>
                    <a:bodyPr/>
                    <a:lstStyle/>
                    <a:p>
                      <a:pPr algn="ctr" fontAlgn="t"/>
                      <a:r>
                        <a:rPr lang="en-GB" sz="1600">
                          <a:effectLst/>
                        </a:rPr>
                        <a:t>720</a:t>
                      </a:r>
                    </a:p>
                  </a:txBody>
                  <a:tcPr marL="29933" marR="29933" marT="22450" marB="22450">
                    <a:lnL w="12700" cap="flat" cmpd="sng" algn="ctr">
                      <a:solidFill>
                        <a:srgbClr val="302F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F029E1"/>
                      </a:solidFill>
                      <a:prstDash val="solid"/>
                      <a:round/>
                      <a:headEnd type="none" w="med" len="med"/>
                      <a:tailEnd type="none" w="med" len="med"/>
                    </a:lnT>
                    <a:lnB w="4763" cap="flat" cmpd="sng" algn="ctr">
                      <a:solidFill>
                        <a:srgbClr val="502AE1"/>
                      </a:solidFill>
                      <a:prstDash val="solid"/>
                      <a:round/>
                      <a:headEnd type="none" w="med" len="med"/>
                      <a:tailEnd type="none" w="med" len="med"/>
                    </a:lnB>
                  </a:tcPr>
                </a:tc>
                <a:extLst>
                  <a:ext uri="{0D108BD9-81ED-4DB2-BD59-A6C34878D82A}">
                    <a16:rowId xmlns:a16="http://schemas.microsoft.com/office/drawing/2014/main" val="987870209"/>
                  </a:ext>
                </a:extLst>
              </a:tr>
              <a:tr h="386099">
                <a:tc>
                  <a:txBody>
                    <a:bodyPr/>
                    <a:lstStyle/>
                    <a:p>
                      <a:pPr algn="ctr" fontAlgn="t"/>
                      <a:r>
                        <a:rPr lang="en-GB" sz="1600">
                          <a:effectLst/>
                        </a:rPr>
                        <a:t>DW6000</a:t>
                      </a:r>
                    </a:p>
                  </a:txBody>
                  <a:tcPr marL="29933" marR="29933" marT="22450" marB="22450">
                    <a:lnL w="12700" cap="flat" cmpd="sng" algn="ctr">
                      <a:solidFill>
                        <a:srgbClr val="902F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902CE1"/>
                      </a:solidFill>
                      <a:prstDash val="solid"/>
                      <a:round/>
                      <a:headEnd type="none" w="med" len="med"/>
                      <a:tailEnd type="none" w="med" len="med"/>
                    </a:lnT>
                    <a:lnB w="12700" cap="flat" cmpd="sng" algn="ctr">
                      <a:solidFill>
                        <a:srgbClr val="58A478"/>
                      </a:solidFill>
                      <a:prstDash val="solid"/>
                      <a:round/>
                      <a:headEnd type="none" w="med" len="med"/>
                      <a:tailEnd type="none" w="med" len="med"/>
                    </a:lnB>
                  </a:tcPr>
                </a:tc>
                <a:tc>
                  <a:txBody>
                    <a:bodyPr/>
                    <a:lstStyle/>
                    <a:p>
                      <a:pPr algn="ctr" fontAlgn="t"/>
                      <a:r>
                        <a:rPr lang="en-GB" sz="1600">
                          <a:effectLst/>
                        </a:rPr>
                        <a:t>60</a:t>
                      </a:r>
                    </a:p>
                  </a:txBody>
                  <a:tcPr marL="29933" marR="29933" marT="22450" marB="22450">
                    <a:lnL w="12700" cap="flat" cmpd="sng" algn="ctr">
                      <a:solidFill>
                        <a:srgbClr val="902FE1"/>
                      </a:solidFill>
                      <a:prstDash val="solid"/>
                      <a:round/>
                      <a:headEnd type="none" w="med" len="med"/>
                      <a:tailEnd type="none" w="med" len="med"/>
                    </a:lnL>
                    <a:lnR w="12700" cap="flat" cmpd="sng" algn="ctr">
                      <a:solidFill>
                        <a:srgbClr val="C029E1"/>
                      </a:solidFill>
                      <a:prstDash val="solid"/>
                      <a:round/>
                      <a:headEnd type="none" w="med" len="med"/>
                      <a:tailEnd type="none" w="med" len="med"/>
                    </a:lnR>
                    <a:lnT w="4763" cap="flat" cmpd="sng" algn="ctr">
                      <a:solidFill>
                        <a:srgbClr val="F029E1"/>
                      </a:solidFill>
                      <a:prstDash val="solid"/>
                      <a:round/>
                      <a:headEnd type="none" w="med" len="med"/>
                      <a:tailEnd type="none" w="med" len="med"/>
                    </a:lnT>
                    <a:lnB w="12700" cap="flat" cmpd="sng" algn="ctr">
                      <a:solidFill>
                        <a:srgbClr val="08A478"/>
                      </a:solidFill>
                      <a:prstDash val="solid"/>
                      <a:round/>
                      <a:headEnd type="none" w="med" len="med"/>
                      <a:tailEnd type="none" w="med" len="med"/>
                    </a:lnB>
                  </a:tcPr>
                </a:tc>
                <a:tc>
                  <a:txBody>
                    <a:bodyPr/>
                    <a:lstStyle/>
                    <a:p>
                      <a:pPr algn="ctr" fontAlgn="t"/>
                      <a:r>
                        <a:rPr lang="en-GB" sz="1600">
                          <a:effectLst/>
                        </a:rPr>
                        <a:t>1</a:t>
                      </a:r>
                    </a:p>
                  </a:txBody>
                  <a:tcPr marL="29933" marR="29933" marT="22450" marB="22450">
                    <a:lnL w="12700" cap="flat" cmpd="sng" algn="ctr">
                      <a:solidFill>
                        <a:srgbClr val="C029E1"/>
                      </a:solidFill>
                      <a:prstDash val="solid"/>
                      <a:round/>
                      <a:headEnd type="none" w="med" len="med"/>
                      <a:tailEnd type="none" w="med" len="med"/>
                    </a:lnL>
                    <a:lnR w="12700" cap="flat" cmpd="sng" algn="ctr">
                      <a:solidFill>
                        <a:srgbClr val="F029E1"/>
                      </a:solidFill>
                      <a:prstDash val="solid"/>
                      <a:round/>
                      <a:headEnd type="none" w="med" len="med"/>
                      <a:tailEnd type="none" w="med" len="med"/>
                    </a:lnR>
                    <a:lnT w="4763" cap="flat" cmpd="sng" algn="ctr">
                      <a:solidFill>
                        <a:srgbClr val="702BE1"/>
                      </a:solidFill>
                      <a:prstDash val="solid"/>
                      <a:round/>
                      <a:headEnd type="none" w="med" len="med"/>
                      <a:tailEnd type="none" w="med" len="med"/>
                    </a:lnT>
                    <a:lnB w="12700" cap="flat" cmpd="sng" algn="ctr">
                      <a:solidFill>
                        <a:srgbClr val="F0A278"/>
                      </a:solidFill>
                      <a:prstDash val="solid"/>
                      <a:round/>
                      <a:headEnd type="none" w="med" len="med"/>
                      <a:tailEnd type="none" w="med" len="med"/>
                    </a:lnB>
                  </a:tcPr>
                </a:tc>
                <a:tc>
                  <a:txBody>
                    <a:bodyPr/>
                    <a:lstStyle/>
                    <a:p>
                      <a:pPr algn="ctr" fontAlgn="t"/>
                      <a:r>
                        <a:rPr lang="en-GB" sz="1600" dirty="0">
                          <a:effectLst/>
                        </a:rPr>
                        <a:t>1440</a:t>
                      </a:r>
                    </a:p>
                  </a:txBody>
                  <a:tcPr marL="29933" marR="29933" marT="22450" marB="22450">
                    <a:lnL w="12700" cap="flat" cmpd="sng" algn="ctr">
                      <a:solidFill>
                        <a:srgbClr val="F029E1"/>
                      </a:solidFill>
                      <a:prstDash val="solid"/>
                      <a:round/>
                      <a:headEnd type="none" w="med" len="med"/>
                      <a:tailEnd type="none" w="med" len="med"/>
                    </a:lnL>
                    <a:lnR w="12700" cap="flat" cmpd="sng" algn="ctr">
                      <a:solidFill>
                        <a:srgbClr val="202AE1"/>
                      </a:solidFill>
                      <a:prstDash val="solid"/>
                      <a:round/>
                      <a:headEnd type="none" w="med" len="med"/>
                      <a:tailEnd type="none" w="med" len="med"/>
                    </a:lnR>
                    <a:lnT w="4763" cap="flat" cmpd="sng" algn="ctr">
                      <a:solidFill>
                        <a:srgbClr val="502AE1"/>
                      </a:solidFill>
                      <a:prstDash val="solid"/>
                      <a:round/>
                      <a:headEnd type="none" w="med" len="med"/>
                      <a:tailEnd type="none" w="med" len="med"/>
                    </a:lnT>
                    <a:lnB w="12700" cap="flat" cmpd="sng" algn="ctr">
                      <a:solidFill>
                        <a:srgbClr val="10A678"/>
                      </a:solidFill>
                      <a:prstDash val="solid"/>
                      <a:round/>
                      <a:headEnd type="none" w="med" len="med"/>
                      <a:tailEnd type="none" w="med" len="med"/>
                    </a:lnB>
                  </a:tcPr>
                </a:tc>
                <a:extLst>
                  <a:ext uri="{0D108BD9-81ED-4DB2-BD59-A6C34878D82A}">
                    <a16:rowId xmlns:a16="http://schemas.microsoft.com/office/drawing/2014/main" val="1191792369"/>
                  </a:ext>
                </a:extLst>
              </a:tr>
            </a:tbl>
          </a:graphicData>
        </a:graphic>
      </p:graphicFrame>
    </p:spTree>
    <p:extLst>
      <p:ext uri="{BB962C8B-B14F-4D97-AF65-F5344CB8AC3E}">
        <p14:creationId xmlns:p14="http://schemas.microsoft.com/office/powerpoint/2010/main" val="10343068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3A4D-C126-453A-A5DB-A159507F75D2}"/>
              </a:ext>
            </a:extLst>
          </p:cNvPr>
          <p:cNvSpPr>
            <a:spLocks noGrp="1"/>
          </p:cNvSpPr>
          <p:nvPr>
            <p:ph type="title"/>
          </p:nvPr>
        </p:nvSpPr>
        <p:spPr/>
        <p:txBody>
          <a:bodyPr/>
          <a:lstStyle/>
          <a:p>
            <a:r>
              <a:rPr lang="en-US" dirty="0"/>
              <a:t>Management Interfaces</a:t>
            </a:r>
          </a:p>
        </p:txBody>
      </p:sp>
      <p:graphicFrame>
        <p:nvGraphicFramePr>
          <p:cNvPr id="3" name="Table 2">
            <a:extLst>
              <a:ext uri="{FF2B5EF4-FFF2-40B4-BE49-F238E27FC236}">
                <a16:creationId xmlns:a16="http://schemas.microsoft.com/office/drawing/2014/main" id="{95BACC40-8D66-490F-97CC-A7C604597B82}"/>
              </a:ext>
            </a:extLst>
          </p:cNvPr>
          <p:cNvGraphicFramePr>
            <a:graphicFrameLocks noGrp="1"/>
          </p:cNvGraphicFramePr>
          <p:nvPr>
            <p:extLst>
              <p:ext uri="{D42A27DB-BD31-4B8C-83A1-F6EECF244321}">
                <p14:modId xmlns:p14="http://schemas.microsoft.com/office/powerpoint/2010/main" val="3619302577"/>
              </p:ext>
            </p:extLst>
          </p:nvPr>
        </p:nvGraphicFramePr>
        <p:xfrm>
          <a:off x="2560637" y="2232342"/>
          <a:ext cx="7315200" cy="33832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789678857"/>
                    </a:ext>
                  </a:extLst>
                </a:gridCol>
                <a:gridCol w="1828800">
                  <a:extLst>
                    <a:ext uri="{9D8B030D-6E8A-4147-A177-3AD203B41FA5}">
                      <a16:colId xmlns:a16="http://schemas.microsoft.com/office/drawing/2014/main" val="1005186353"/>
                    </a:ext>
                  </a:extLst>
                </a:gridCol>
                <a:gridCol w="1828800">
                  <a:extLst>
                    <a:ext uri="{9D8B030D-6E8A-4147-A177-3AD203B41FA5}">
                      <a16:colId xmlns:a16="http://schemas.microsoft.com/office/drawing/2014/main" val="160831668"/>
                    </a:ext>
                  </a:extLst>
                </a:gridCol>
                <a:gridCol w="1828800">
                  <a:extLst>
                    <a:ext uri="{9D8B030D-6E8A-4147-A177-3AD203B41FA5}">
                      <a16:colId xmlns:a16="http://schemas.microsoft.com/office/drawing/2014/main" val="2003610439"/>
                    </a:ext>
                  </a:extLst>
                </a:gridCol>
              </a:tblGrid>
              <a:tr h="640080">
                <a:tc>
                  <a:txBody>
                    <a:bodyPr/>
                    <a:lstStyle/>
                    <a:p>
                      <a:endParaRPr lang="en-US" dirty="0"/>
                    </a:p>
                  </a:txBody>
                  <a:tcPr/>
                </a:tc>
                <a:tc>
                  <a:txBody>
                    <a:bodyPr/>
                    <a:lstStyle/>
                    <a:p>
                      <a:r>
                        <a:rPr lang="en-US" dirty="0"/>
                        <a:t>Portal</a:t>
                      </a:r>
                    </a:p>
                  </a:txBody>
                  <a:tcPr/>
                </a:tc>
                <a:tc>
                  <a:txBody>
                    <a:bodyPr/>
                    <a:lstStyle/>
                    <a:p>
                      <a:r>
                        <a:rPr lang="en-US" dirty="0"/>
                        <a:t>PowerShell</a:t>
                      </a:r>
                    </a:p>
                  </a:txBody>
                  <a:tcPr/>
                </a:tc>
                <a:tc>
                  <a:txBody>
                    <a:bodyPr/>
                    <a:lstStyle/>
                    <a:p>
                      <a:r>
                        <a:rPr lang="en-US" dirty="0"/>
                        <a:t>T-SQL</a:t>
                      </a:r>
                    </a:p>
                  </a:txBody>
                  <a:tcPr/>
                </a:tc>
                <a:extLst>
                  <a:ext uri="{0D108BD9-81ED-4DB2-BD59-A6C34878D82A}">
                    <a16:rowId xmlns:a16="http://schemas.microsoft.com/office/drawing/2014/main" val="2526274669"/>
                  </a:ext>
                </a:extLst>
              </a:tr>
              <a:tr h="914400">
                <a:tc>
                  <a:txBody>
                    <a:bodyPr/>
                    <a:lstStyle/>
                    <a:p>
                      <a:r>
                        <a:rPr lang="en-US" dirty="0"/>
                        <a:t>Create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47838738"/>
                  </a:ext>
                </a:extLst>
              </a:tr>
              <a:tr h="914400">
                <a:tc>
                  <a:txBody>
                    <a:bodyPr/>
                    <a:lstStyle/>
                    <a:p>
                      <a:r>
                        <a:rPr lang="en-US" dirty="0"/>
                        <a:t>Pause and resume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3015892"/>
                  </a:ext>
                </a:extLst>
              </a:tr>
              <a:tr h="914400">
                <a:tc>
                  <a:txBody>
                    <a:bodyPr/>
                    <a:lstStyle/>
                    <a:p>
                      <a:r>
                        <a:rPr lang="en-US" dirty="0"/>
                        <a:t>Scale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03106923"/>
                  </a:ext>
                </a:extLst>
              </a:tr>
            </a:tbl>
          </a:graphicData>
        </a:graphic>
      </p:graphicFrame>
      <p:pic>
        <p:nvPicPr>
          <p:cNvPr id="5" name="Graphic 4" descr="Checkmark">
            <a:extLst>
              <a:ext uri="{FF2B5EF4-FFF2-40B4-BE49-F238E27FC236}">
                <a16:creationId xmlns:a16="http://schemas.microsoft.com/office/drawing/2014/main" id="{FE7BF81C-7DE4-4C8B-82A3-3F36201CAA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2887662"/>
            <a:ext cx="914400" cy="914400"/>
          </a:xfrm>
          <a:prstGeom prst="rect">
            <a:avLst/>
          </a:prstGeom>
        </p:spPr>
      </p:pic>
      <p:pic>
        <p:nvPicPr>
          <p:cNvPr id="7" name="Graphic 6" descr="No sign">
            <a:extLst>
              <a:ext uri="{FF2B5EF4-FFF2-40B4-BE49-F238E27FC236}">
                <a16:creationId xmlns:a16="http://schemas.microsoft.com/office/drawing/2014/main" id="{29661FA4-212F-4BD6-9ACD-B4C283874F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2887662"/>
            <a:ext cx="914400" cy="914400"/>
          </a:xfrm>
          <a:prstGeom prst="rect">
            <a:avLst/>
          </a:prstGeom>
        </p:spPr>
      </p:pic>
      <p:pic>
        <p:nvPicPr>
          <p:cNvPr id="8" name="Graphic 7" descr="Checkmark">
            <a:extLst>
              <a:ext uri="{FF2B5EF4-FFF2-40B4-BE49-F238E27FC236}">
                <a16:creationId xmlns:a16="http://schemas.microsoft.com/office/drawing/2014/main" id="{963CA578-F98B-4EDD-8359-2563B310EF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3794442"/>
            <a:ext cx="914400" cy="914400"/>
          </a:xfrm>
          <a:prstGeom prst="rect">
            <a:avLst/>
          </a:prstGeom>
        </p:spPr>
      </p:pic>
      <p:pic>
        <p:nvPicPr>
          <p:cNvPr id="9" name="Graphic 8" descr="Checkmark">
            <a:extLst>
              <a:ext uri="{FF2B5EF4-FFF2-40B4-BE49-F238E27FC236}">
                <a16:creationId xmlns:a16="http://schemas.microsoft.com/office/drawing/2014/main" id="{D4FBDD36-D997-48A7-A1B5-3281B904F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4705032"/>
            <a:ext cx="914400" cy="914400"/>
          </a:xfrm>
          <a:prstGeom prst="rect">
            <a:avLst/>
          </a:prstGeom>
        </p:spPr>
      </p:pic>
      <p:pic>
        <p:nvPicPr>
          <p:cNvPr id="10" name="Graphic 9" descr="No sign">
            <a:extLst>
              <a:ext uri="{FF2B5EF4-FFF2-40B4-BE49-F238E27FC236}">
                <a16:creationId xmlns:a16="http://schemas.microsoft.com/office/drawing/2014/main" id="{DC3FB1EC-B3CC-446F-B386-83DF7FD963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3790632"/>
            <a:ext cx="914400" cy="914400"/>
          </a:xfrm>
          <a:prstGeom prst="rect">
            <a:avLst/>
          </a:prstGeom>
        </p:spPr>
      </p:pic>
      <p:pic>
        <p:nvPicPr>
          <p:cNvPr id="11" name="Graphic 10" descr="Checkmark">
            <a:extLst>
              <a:ext uri="{FF2B5EF4-FFF2-40B4-BE49-F238E27FC236}">
                <a16:creationId xmlns:a16="http://schemas.microsoft.com/office/drawing/2014/main" id="{4535F860-050E-4287-A6FD-E1260106E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2883852"/>
            <a:ext cx="914400" cy="914400"/>
          </a:xfrm>
          <a:prstGeom prst="rect">
            <a:avLst/>
          </a:prstGeom>
        </p:spPr>
      </p:pic>
      <p:pic>
        <p:nvPicPr>
          <p:cNvPr id="12" name="Graphic 11" descr="Checkmark">
            <a:extLst>
              <a:ext uri="{FF2B5EF4-FFF2-40B4-BE49-F238E27FC236}">
                <a16:creationId xmlns:a16="http://schemas.microsoft.com/office/drawing/2014/main" id="{F8D35DB4-6B4F-4086-8292-2D4B0B329E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3790632"/>
            <a:ext cx="914400" cy="914400"/>
          </a:xfrm>
          <a:prstGeom prst="rect">
            <a:avLst/>
          </a:prstGeom>
        </p:spPr>
      </p:pic>
      <p:pic>
        <p:nvPicPr>
          <p:cNvPr id="13" name="Graphic 12" descr="Checkmark">
            <a:extLst>
              <a:ext uri="{FF2B5EF4-FFF2-40B4-BE49-F238E27FC236}">
                <a16:creationId xmlns:a16="http://schemas.microsoft.com/office/drawing/2014/main" id="{FAF7EDD7-F789-4A46-BD53-4D5BA7231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4701222"/>
            <a:ext cx="914400" cy="914400"/>
          </a:xfrm>
          <a:prstGeom prst="rect">
            <a:avLst/>
          </a:prstGeom>
        </p:spPr>
      </p:pic>
      <p:pic>
        <p:nvPicPr>
          <p:cNvPr id="14" name="Graphic 13" descr="Checkmark">
            <a:extLst>
              <a:ext uri="{FF2B5EF4-FFF2-40B4-BE49-F238E27FC236}">
                <a16:creationId xmlns:a16="http://schemas.microsoft.com/office/drawing/2014/main" id="{ACE49E3F-4C14-460D-B26D-DCCB2495D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8037" y="4708842"/>
            <a:ext cx="914400" cy="914400"/>
          </a:xfrm>
          <a:prstGeom prst="rect">
            <a:avLst/>
          </a:prstGeom>
        </p:spPr>
      </p:pic>
    </p:spTree>
    <p:extLst>
      <p:ext uri="{BB962C8B-B14F-4D97-AF65-F5344CB8AC3E}">
        <p14:creationId xmlns:p14="http://schemas.microsoft.com/office/powerpoint/2010/main" val="298140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B23-49A4-4662-9BF8-46E80923FA25}"/>
              </a:ext>
            </a:extLst>
          </p:cNvPr>
          <p:cNvSpPr>
            <a:spLocks noGrp="1"/>
          </p:cNvSpPr>
          <p:nvPr>
            <p:ph type="title"/>
          </p:nvPr>
        </p:nvSpPr>
        <p:spPr/>
        <p:txBody>
          <a:bodyPr/>
          <a:lstStyle/>
          <a:p>
            <a:r>
              <a:rPr lang="en-US" dirty="0"/>
              <a:t>Scaling in the Portal</a:t>
            </a:r>
          </a:p>
        </p:txBody>
      </p:sp>
      <p:pic>
        <p:nvPicPr>
          <p:cNvPr id="4" name="Picture 3">
            <a:extLst>
              <a:ext uri="{FF2B5EF4-FFF2-40B4-BE49-F238E27FC236}">
                <a16:creationId xmlns:a16="http://schemas.microsoft.com/office/drawing/2014/main" id="{552CB818-0112-477A-8FFD-4FC6A61478CC}"/>
              </a:ext>
            </a:extLst>
          </p:cNvPr>
          <p:cNvPicPr>
            <a:picLocks noChangeAspect="1"/>
          </p:cNvPicPr>
          <p:nvPr/>
        </p:nvPicPr>
        <p:blipFill>
          <a:blip r:embed="rId2"/>
          <a:stretch>
            <a:fillRect/>
          </a:stretch>
        </p:blipFill>
        <p:spPr>
          <a:xfrm>
            <a:off x="3815933" y="1011913"/>
            <a:ext cx="4810125" cy="6066749"/>
          </a:xfrm>
          <a:prstGeom prst="rect">
            <a:avLst/>
          </a:prstGeom>
        </p:spPr>
      </p:pic>
    </p:spTree>
    <p:extLst>
      <p:ext uri="{BB962C8B-B14F-4D97-AF65-F5344CB8AC3E}">
        <p14:creationId xmlns:p14="http://schemas.microsoft.com/office/powerpoint/2010/main" val="16993963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B23-49A4-4662-9BF8-46E80923FA25}"/>
              </a:ext>
            </a:extLst>
          </p:cNvPr>
          <p:cNvSpPr>
            <a:spLocks noGrp="1"/>
          </p:cNvSpPr>
          <p:nvPr>
            <p:ph type="title"/>
          </p:nvPr>
        </p:nvSpPr>
        <p:spPr/>
        <p:txBody>
          <a:bodyPr/>
          <a:lstStyle/>
          <a:p>
            <a:r>
              <a:rPr lang="en-US" dirty="0"/>
              <a:t>Scaling via T-SQL and PowerShell</a:t>
            </a:r>
          </a:p>
        </p:txBody>
      </p:sp>
      <p:sp>
        <p:nvSpPr>
          <p:cNvPr id="5" name="Rectangle 4">
            <a:extLst>
              <a:ext uri="{FF2B5EF4-FFF2-40B4-BE49-F238E27FC236}">
                <a16:creationId xmlns:a16="http://schemas.microsoft.com/office/drawing/2014/main" id="{42B138D8-0B5A-44D3-A9FE-8A07ADC0915A}"/>
              </a:ext>
            </a:extLst>
          </p:cNvPr>
          <p:cNvSpPr/>
          <p:nvPr/>
        </p:nvSpPr>
        <p:spPr>
          <a:xfrm>
            <a:off x="731837" y="1668462"/>
            <a:ext cx="9974262" cy="1107996"/>
          </a:xfrm>
          <a:prstGeom prst="rect">
            <a:avLst/>
          </a:prstGeom>
          <a:solidFill>
            <a:schemeClr val="bg1"/>
          </a:solidFill>
        </p:spPr>
        <p:txBody>
          <a:bodyPr wrap="square">
            <a:spAutoFit/>
          </a:bodyPr>
          <a:lstStyle/>
          <a:p>
            <a:pPr lvl="0">
              <a:lnSpc>
                <a:spcPct val="90000"/>
              </a:lnSpc>
              <a:spcBef>
                <a:spcPct val="20000"/>
              </a:spcBef>
              <a:buSzPct val="90000"/>
            </a:pPr>
            <a:r>
              <a:rPr lang="en-GB" sz="3300" dirty="0">
                <a:solidFill>
                  <a:srgbClr val="0000FF"/>
                </a:solidFill>
                <a:highlight>
                  <a:srgbClr val="FFFFFF"/>
                </a:highlight>
                <a:latin typeface="Consolas" panose="020B0609020204030204" pitchFamily="49" charset="0"/>
              </a:rPr>
              <a:t>ALTER</a:t>
            </a:r>
            <a:r>
              <a:rPr lang="en-GB" sz="3300" dirty="0">
                <a:solidFill>
                  <a:srgbClr val="000000"/>
                </a:solidFill>
                <a:highlight>
                  <a:srgbClr val="FFFFFF"/>
                </a:highlight>
                <a:latin typeface="Consolas" panose="020B0609020204030204" pitchFamily="49" charset="0"/>
              </a:rPr>
              <a:t> </a:t>
            </a:r>
            <a:r>
              <a:rPr lang="en-GB" sz="3300" dirty="0">
                <a:solidFill>
                  <a:srgbClr val="0000FF"/>
                </a:solidFill>
                <a:highlight>
                  <a:srgbClr val="FFFFFF"/>
                </a:highlight>
                <a:latin typeface="Consolas" panose="020B0609020204030204" pitchFamily="49" charset="0"/>
              </a:rPr>
              <a:t>DATABASE</a:t>
            </a:r>
            <a:r>
              <a:rPr lang="en-GB" sz="3300" dirty="0">
                <a:solidFill>
                  <a:srgbClr val="000000"/>
                </a:solidFill>
                <a:highlight>
                  <a:srgbClr val="FFFFFF"/>
                </a:highlight>
                <a:latin typeface="Consolas" panose="020B0609020204030204" pitchFamily="49" charset="0"/>
              </a:rPr>
              <a:t> </a:t>
            </a:r>
            <a:r>
              <a:rPr lang="en-GB" sz="3300" dirty="0" err="1">
                <a:solidFill>
                  <a:srgbClr val="000000"/>
                </a:solidFill>
                <a:highlight>
                  <a:srgbClr val="FFFFFF"/>
                </a:highlight>
                <a:latin typeface="Consolas" panose="020B0609020204030204" pitchFamily="49" charset="0"/>
              </a:rPr>
              <a:t>ContosoRetailDW</a:t>
            </a:r>
            <a:endParaRPr lang="en-GB" sz="3300" dirty="0">
              <a:solidFill>
                <a:srgbClr val="000000"/>
              </a:solidFill>
              <a:highlight>
                <a:srgbClr val="FFFFFF"/>
              </a:highlight>
              <a:latin typeface="Consolas" panose="020B0609020204030204" pitchFamily="49" charset="0"/>
            </a:endParaRPr>
          </a:p>
          <a:p>
            <a:pPr lvl="0">
              <a:lnSpc>
                <a:spcPct val="90000"/>
              </a:lnSpc>
              <a:spcBef>
                <a:spcPct val="20000"/>
              </a:spcBef>
              <a:buSzPct val="90000"/>
            </a:pPr>
            <a:r>
              <a:rPr lang="en-GB" sz="3300" dirty="0">
                <a:solidFill>
                  <a:srgbClr val="0000FF"/>
                </a:solidFill>
                <a:highlight>
                  <a:srgbClr val="FFFFFF"/>
                </a:highlight>
                <a:latin typeface="Consolas" panose="020B0609020204030204" pitchFamily="49" charset="0"/>
              </a:rPr>
              <a:t>MODIFY </a:t>
            </a:r>
            <a:r>
              <a:rPr lang="en-GB" sz="3300" dirty="0">
                <a:solidFill>
                  <a:srgbClr val="808080"/>
                </a:solidFill>
                <a:highlight>
                  <a:srgbClr val="FFFFFF"/>
                </a:highlight>
                <a:latin typeface="Consolas" panose="020B0609020204030204" pitchFamily="49" charset="0"/>
              </a:rPr>
              <a:t>(</a:t>
            </a:r>
            <a:r>
              <a:rPr lang="en-GB" sz="3300" dirty="0" err="1">
                <a:solidFill>
                  <a:srgbClr val="000000"/>
                </a:solidFill>
                <a:highlight>
                  <a:srgbClr val="FFFFFF"/>
                </a:highlight>
                <a:latin typeface="Consolas" panose="020B0609020204030204" pitchFamily="49" charset="0"/>
              </a:rPr>
              <a:t>service_objective</a:t>
            </a:r>
            <a:r>
              <a:rPr lang="en-GB" sz="3300" dirty="0">
                <a:solidFill>
                  <a:srgbClr val="000000"/>
                </a:solidFill>
                <a:highlight>
                  <a:srgbClr val="FFFFFF"/>
                </a:highlight>
                <a:latin typeface="Consolas" panose="020B0609020204030204" pitchFamily="49" charset="0"/>
              </a:rPr>
              <a:t> </a:t>
            </a:r>
            <a:r>
              <a:rPr lang="en-GB" sz="3300" dirty="0">
                <a:solidFill>
                  <a:srgbClr val="808080"/>
                </a:solidFill>
                <a:highlight>
                  <a:srgbClr val="FFFFFF"/>
                </a:highlight>
                <a:latin typeface="Consolas" panose="020B0609020204030204" pitchFamily="49" charset="0"/>
              </a:rPr>
              <a:t>=</a:t>
            </a:r>
            <a:r>
              <a:rPr lang="en-GB" sz="3300" dirty="0">
                <a:solidFill>
                  <a:srgbClr val="000000"/>
                </a:solidFill>
                <a:highlight>
                  <a:srgbClr val="FFFFFF"/>
                </a:highlight>
                <a:latin typeface="Consolas" panose="020B0609020204030204" pitchFamily="49" charset="0"/>
              </a:rPr>
              <a:t> </a:t>
            </a:r>
            <a:r>
              <a:rPr lang="en-GB" sz="3300" dirty="0">
                <a:solidFill>
                  <a:srgbClr val="FF0000"/>
                </a:solidFill>
                <a:highlight>
                  <a:srgbClr val="FFFFFF"/>
                </a:highlight>
                <a:latin typeface="Consolas" panose="020B0609020204030204" pitchFamily="49" charset="0"/>
              </a:rPr>
              <a:t>'DW100'</a:t>
            </a:r>
            <a:r>
              <a:rPr lang="en-GB" sz="3300" dirty="0">
                <a:solidFill>
                  <a:srgbClr val="808080"/>
                </a:solidFill>
                <a:highlight>
                  <a:srgbClr val="FFFFFF"/>
                </a:highlight>
                <a:latin typeface="Consolas" panose="020B0609020204030204" pitchFamily="49" charset="0"/>
              </a:rPr>
              <a:t>);</a:t>
            </a:r>
          </a:p>
        </p:txBody>
      </p:sp>
      <p:sp>
        <p:nvSpPr>
          <p:cNvPr id="6" name="Rectangle 5">
            <a:extLst>
              <a:ext uri="{FF2B5EF4-FFF2-40B4-BE49-F238E27FC236}">
                <a16:creationId xmlns:a16="http://schemas.microsoft.com/office/drawing/2014/main" id="{E4F58769-2B49-443A-9127-6C374AED439D}"/>
              </a:ext>
            </a:extLst>
          </p:cNvPr>
          <p:cNvSpPr/>
          <p:nvPr/>
        </p:nvSpPr>
        <p:spPr>
          <a:xfrm>
            <a:off x="729748" y="3915412"/>
            <a:ext cx="11277600" cy="2783839"/>
          </a:xfrm>
          <a:prstGeom prst="rect">
            <a:avLst/>
          </a:prstGeom>
          <a:solidFill>
            <a:schemeClr val="bg1"/>
          </a:solidFill>
        </p:spPr>
        <p:txBody>
          <a:bodyPr wrap="square">
            <a:spAutoFit/>
          </a:bodyPr>
          <a:lstStyle/>
          <a:p>
            <a:pPr lvl="0">
              <a:lnSpc>
                <a:spcPct val="90000"/>
              </a:lnSpc>
              <a:spcBef>
                <a:spcPct val="20000"/>
              </a:spcBef>
              <a:buSzPct val="90000"/>
            </a:pPr>
            <a:r>
              <a:rPr lang="en-GB" sz="3300" dirty="0">
                <a:solidFill>
                  <a:srgbClr val="0000FF"/>
                </a:solidFill>
                <a:latin typeface="Lucida Console" panose="020B0609040504020204" pitchFamily="49" charset="0"/>
              </a:rPr>
              <a:t>Set-</a:t>
            </a:r>
            <a:r>
              <a:rPr lang="en-GB" sz="3300" dirty="0" err="1">
                <a:solidFill>
                  <a:srgbClr val="0000FF"/>
                </a:solidFill>
                <a:latin typeface="Lucida Console" panose="020B0609040504020204" pitchFamily="49" charset="0"/>
              </a:rPr>
              <a:t>AzureRmSqlDatabase</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ResourceGroupName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RG_name</a:t>
            </a:r>
            <a:r>
              <a:rPr lang="en-GB" sz="3300" dirty="0">
                <a:solidFill>
                  <a:srgbClr val="8B0000"/>
                </a:solidFill>
                <a:latin typeface="Lucida Console" panose="020B0609040504020204" pitchFamily="49" charset="0"/>
              </a:rPr>
              <a:t>"</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ServerName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SRV_name</a:t>
            </a:r>
            <a:r>
              <a:rPr lang="en-GB" sz="3300" dirty="0">
                <a:solidFill>
                  <a:srgbClr val="8B0000"/>
                </a:solidFill>
                <a:latin typeface="Lucida Console" panose="020B0609040504020204" pitchFamily="49" charset="0"/>
              </a:rPr>
              <a:t>"</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DatabaseName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DB_name</a:t>
            </a:r>
            <a:r>
              <a:rPr lang="en-GB" sz="3300" dirty="0">
                <a:solidFill>
                  <a:srgbClr val="8B0000"/>
                </a:solidFill>
                <a:latin typeface="Lucida Console" panose="020B0609040504020204" pitchFamily="49" charset="0"/>
              </a:rPr>
              <a:t>" </a:t>
            </a:r>
            <a:r>
              <a:rPr lang="en-GB" sz="3300" dirty="0">
                <a:solidFill>
                  <a:prstClr val="black"/>
                </a:solidFill>
                <a:latin typeface="Lucida Console" panose="020B0609040504020204" pitchFamily="49" charset="0"/>
              </a:rPr>
              <a:t>`</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RequestedServiceObjectiveName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"DW1000"</a:t>
            </a:r>
          </a:p>
        </p:txBody>
      </p:sp>
      <p:sp>
        <p:nvSpPr>
          <p:cNvPr id="7" name="TextBox 6">
            <a:extLst>
              <a:ext uri="{FF2B5EF4-FFF2-40B4-BE49-F238E27FC236}">
                <a16:creationId xmlns:a16="http://schemas.microsoft.com/office/drawing/2014/main" id="{41EBDBB1-442B-48C4-A6FC-13B5B52296CC}"/>
              </a:ext>
            </a:extLst>
          </p:cNvPr>
          <p:cNvSpPr txBox="1"/>
          <p:nvPr/>
        </p:nvSpPr>
        <p:spPr>
          <a:xfrm>
            <a:off x="272272" y="11350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T-SQL</a:t>
            </a:r>
          </a:p>
        </p:txBody>
      </p:sp>
      <p:sp>
        <p:nvSpPr>
          <p:cNvPr id="8" name="TextBox 7">
            <a:extLst>
              <a:ext uri="{FF2B5EF4-FFF2-40B4-BE49-F238E27FC236}">
                <a16:creationId xmlns:a16="http://schemas.microsoft.com/office/drawing/2014/main" id="{55496B2F-7B01-4E44-8283-2A779C1B9201}"/>
              </a:ext>
            </a:extLst>
          </p:cNvPr>
          <p:cNvSpPr txBox="1"/>
          <p:nvPr/>
        </p:nvSpPr>
        <p:spPr>
          <a:xfrm>
            <a:off x="272272" y="33448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PowerShell</a:t>
            </a:r>
          </a:p>
        </p:txBody>
      </p:sp>
    </p:spTree>
    <p:extLst>
      <p:ext uri="{BB962C8B-B14F-4D97-AF65-F5344CB8AC3E}">
        <p14:creationId xmlns:p14="http://schemas.microsoft.com/office/powerpoint/2010/main" val="35410361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dirty="0"/>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9E3A1F-AB14-48DC-9C13-0CAE78C4925F}"/>
              </a:ext>
            </a:extLst>
          </p:cNvPr>
          <p:cNvSpPr>
            <a:spLocks noGrp="1"/>
          </p:cNvSpPr>
          <p:nvPr>
            <p:ph type="title"/>
          </p:nvPr>
        </p:nvSpPr>
        <p:spPr/>
        <p:txBody>
          <a:bodyPr/>
          <a:lstStyle/>
          <a:p>
            <a:r>
              <a:rPr lang="en-US" dirty="0"/>
              <a:t>Distributing Data</a:t>
            </a:r>
          </a:p>
        </p:txBody>
      </p:sp>
      <p:sp>
        <p:nvSpPr>
          <p:cNvPr id="5" name="Text Placeholder 4">
            <a:extLst>
              <a:ext uri="{FF2B5EF4-FFF2-40B4-BE49-F238E27FC236}">
                <a16:creationId xmlns:a16="http://schemas.microsoft.com/office/drawing/2014/main" id="{34D911F2-FC70-4B13-9713-4166E2CCB2CB}"/>
              </a:ext>
            </a:extLst>
          </p:cNvPr>
          <p:cNvSpPr>
            <a:spLocks noGrp="1"/>
          </p:cNvSpPr>
          <p:nvPr>
            <p:ph type="body" sz="quarter" idx="10"/>
          </p:nvPr>
        </p:nvSpPr>
        <p:spPr>
          <a:xfrm>
            <a:off x="275481" y="1221157"/>
            <a:ext cx="11885513" cy="5662821"/>
          </a:xfrm>
        </p:spPr>
        <p:txBody>
          <a:bodyPr>
            <a:normAutofit/>
          </a:bodyPr>
          <a:lstStyle/>
          <a:p>
            <a:r>
              <a:rPr lang="en-GB" sz="1632" dirty="0">
                <a:solidFill>
                  <a:srgbClr val="0000FF"/>
                </a:solidFill>
                <a:highlight>
                  <a:srgbClr val="FFFFFF"/>
                </a:highlight>
              </a:rPr>
              <a:t>CREATE</a:t>
            </a:r>
            <a:r>
              <a:rPr lang="en-GB" sz="1632" dirty="0">
                <a:solidFill>
                  <a:srgbClr val="000000"/>
                </a:solidFill>
                <a:highlight>
                  <a:srgbClr val="FFFFFF"/>
                </a:highlight>
              </a:rPr>
              <a:t> </a:t>
            </a:r>
            <a:r>
              <a:rPr lang="en-GB" sz="1632" dirty="0">
                <a:solidFill>
                  <a:srgbClr val="0000FF"/>
                </a:solidFill>
                <a:highlight>
                  <a:srgbClr val="FFFFFF"/>
                </a:highlight>
              </a:rPr>
              <a:t>TABLE</a:t>
            </a:r>
            <a:r>
              <a:rPr lang="en-GB" sz="1632" dirty="0">
                <a:solidFill>
                  <a:srgbClr val="000000"/>
                </a:solidFill>
                <a:highlight>
                  <a:srgbClr val="FFFFFF"/>
                </a:highlight>
              </a:rPr>
              <a:t> [build]</a:t>
            </a:r>
            <a:r>
              <a:rPr lang="en-GB" sz="1632" dirty="0">
                <a:solidFill>
                  <a:srgbClr val="808080"/>
                </a:solidFill>
                <a:highlight>
                  <a:srgbClr val="FFFFFF"/>
                </a:highlight>
              </a:rPr>
              <a:t>.</a:t>
            </a:r>
            <a:r>
              <a:rPr lang="en-GB" sz="1632" dirty="0">
                <a:solidFill>
                  <a:srgbClr val="000000"/>
                </a:solidFill>
                <a:highlight>
                  <a:srgbClr val="FFFFFF"/>
                </a:highlight>
              </a:rPr>
              <a:t>[</a:t>
            </a:r>
            <a:r>
              <a:rPr lang="en-GB" sz="1632" dirty="0" err="1">
                <a:solidFill>
                  <a:srgbClr val="000000"/>
                </a:solidFill>
                <a:highlight>
                  <a:srgbClr val="FFFFFF"/>
                </a:highlight>
              </a:rPr>
              <a:t>FactOnlineSales</a:t>
            </a:r>
            <a:r>
              <a:rPr lang="en-GB" sz="1632" dirty="0">
                <a:solidFill>
                  <a:srgbClr val="000000"/>
                </a:solidFill>
                <a:highlight>
                  <a:srgbClr val="FFFFFF"/>
                </a:highlight>
              </a:rPr>
              <a:t>] </a:t>
            </a: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000000"/>
                </a:solidFill>
                <a:highlight>
                  <a:srgbClr val="FFFFFF"/>
                </a:highlight>
              </a:rPr>
              <a:t>    [</a:t>
            </a:r>
            <a:r>
              <a:rPr lang="en-GB" sz="1632" dirty="0" err="1">
                <a:solidFill>
                  <a:srgbClr val="000000"/>
                </a:solidFill>
                <a:highlight>
                  <a:srgbClr val="FFFFFF"/>
                </a:highlight>
              </a:rPr>
              <a:t>OnlineSalesKey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DateKey</a:t>
            </a:r>
            <a:r>
              <a:rPr lang="en-GB" sz="1632" dirty="0">
                <a:solidFill>
                  <a:srgbClr val="000000"/>
                </a:solidFill>
                <a:highlight>
                  <a:srgbClr val="FFFFFF"/>
                </a:highlight>
              </a:rPr>
              <a:t>]               </a:t>
            </a:r>
            <a:r>
              <a:rPr lang="en-GB" sz="1632" dirty="0">
                <a:solidFill>
                  <a:srgbClr val="0000FF"/>
                </a:solidFill>
                <a:highlight>
                  <a:srgbClr val="FFFFFF"/>
                </a:highlight>
              </a:rPr>
              <a:t>datetime</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StoreKey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ProductKey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PromotionKey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CurrencyKey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CustomerKey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SalesOrderNumber</a:t>
            </a:r>
            <a:r>
              <a:rPr lang="en-GB" sz="1632" dirty="0">
                <a:solidFill>
                  <a:srgbClr val="000000"/>
                </a:solidFill>
                <a:highlight>
                  <a:srgbClr val="FFFFFF"/>
                </a:highlight>
              </a:rPr>
              <a:t>]      </a:t>
            </a:r>
            <a:r>
              <a:rPr lang="en-GB" sz="1632" dirty="0" err="1">
                <a:solidFill>
                  <a:srgbClr val="0000FF"/>
                </a:solidFill>
                <a:highlight>
                  <a:srgbClr val="FFFFFF"/>
                </a:highlight>
              </a:rPr>
              <a:t>nvarchar</a:t>
            </a:r>
            <a:r>
              <a:rPr lang="en-GB" sz="1632" dirty="0">
                <a:solidFill>
                  <a:srgbClr val="808080"/>
                </a:solidFill>
                <a:highlight>
                  <a:srgbClr val="FFFFFF"/>
                </a:highlight>
              </a:rPr>
              <a:t>(</a:t>
            </a:r>
            <a:r>
              <a:rPr lang="en-GB" sz="1632" dirty="0">
                <a:solidFill>
                  <a:srgbClr val="000000"/>
                </a:solidFill>
                <a:highlight>
                  <a:srgbClr val="FFFFFF"/>
                </a:highlight>
              </a:rPr>
              <a:t>20</a:t>
            </a:r>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SalesOrderLineNumber</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SalesQuantity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SalesAmount</a:t>
            </a:r>
            <a:r>
              <a:rPr lang="en-GB" sz="1632" dirty="0">
                <a:solidFill>
                  <a:srgbClr val="000000"/>
                </a:solidFill>
                <a:highlight>
                  <a:srgbClr val="FFFFFF"/>
                </a:highlight>
              </a:rPr>
              <a:t>]           </a:t>
            </a:r>
            <a:r>
              <a:rPr lang="en-GB" sz="1632" dirty="0">
                <a:solidFill>
                  <a:srgbClr val="0000FF"/>
                </a:solidFill>
                <a:highlight>
                  <a:srgbClr val="FFFFFF"/>
                </a:highlight>
              </a:rPr>
              <a:t>money</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0000FF"/>
                </a:solidFill>
                <a:highlight>
                  <a:srgbClr val="FFFFFF"/>
                </a:highlight>
              </a:rPr>
              <a:t>WITH</a:t>
            </a:r>
            <a:r>
              <a:rPr lang="en-GB" sz="1632" dirty="0">
                <a:solidFill>
                  <a:srgbClr val="000000"/>
                </a:solidFill>
                <a:highlight>
                  <a:srgbClr val="FFFFFF"/>
                </a:highlight>
              </a:rPr>
              <a:t> </a:t>
            </a:r>
          </a:p>
          <a:p>
            <a:r>
              <a:rPr lang="en-GB" sz="1632" dirty="0">
                <a:solidFill>
                  <a:srgbClr val="808080"/>
                </a:solidFill>
                <a:highlight>
                  <a:srgbClr val="FFFFFF"/>
                </a:highlight>
              </a:rPr>
              <a:t>(</a:t>
            </a:r>
          </a:p>
          <a:p>
            <a:r>
              <a:rPr lang="en-GB" sz="1632" dirty="0">
                <a:solidFill>
                  <a:srgbClr val="000000"/>
                </a:solidFill>
                <a:highlight>
                  <a:srgbClr val="FFFFFF"/>
                </a:highlight>
              </a:rPr>
              <a:t>   </a:t>
            </a:r>
            <a:r>
              <a:rPr lang="en-GB" sz="1632" dirty="0">
                <a:solidFill>
                  <a:srgbClr val="0000FF"/>
                </a:solidFill>
                <a:highlight>
                  <a:srgbClr val="FFFFFF"/>
                </a:highlight>
              </a:rPr>
              <a:t>DISTRIBUTION</a:t>
            </a:r>
            <a:r>
              <a:rPr lang="en-GB" sz="1632" dirty="0">
                <a:solidFill>
                  <a:srgbClr val="000000"/>
                </a:solidFill>
                <a:highlight>
                  <a:srgbClr val="FFFFFF"/>
                </a:highlight>
              </a:rPr>
              <a:t> </a:t>
            </a:r>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a:solidFill>
                  <a:srgbClr val="0000FF"/>
                </a:solidFill>
                <a:highlight>
                  <a:srgbClr val="FFFFFF"/>
                </a:highlight>
              </a:rPr>
              <a:t>HASH</a:t>
            </a:r>
            <a:r>
              <a:rPr lang="en-GB" sz="1632" dirty="0">
                <a:solidFill>
                  <a:srgbClr val="808080"/>
                </a:solidFill>
                <a:highlight>
                  <a:srgbClr val="FFFFFF"/>
                </a:highlight>
              </a:rPr>
              <a:t>(</a:t>
            </a:r>
            <a:r>
              <a:rPr lang="en-GB" sz="1632" dirty="0">
                <a:solidFill>
                  <a:srgbClr val="000000"/>
                </a:solidFill>
                <a:highlight>
                  <a:srgbClr val="FFFFFF"/>
                </a:highlight>
              </a:rPr>
              <a:t>[</a:t>
            </a:r>
            <a:r>
              <a:rPr lang="en-GB" sz="1632" dirty="0" err="1">
                <a:solidFill>
                  <a:srgbClr val="000000"/>
                </a:solidFill>
                <a:highlight>
                  <a:srgbClr val="FFFFFF"/>
                </a:highlight>
              </a:rPr>
              <a:t>ProductKey</a:t>
            </a:r>
            <a:r>
              <a:rPr lang="en-GB" sz="1632" dirty="0">
                <a:solidFill>
                  <a:srgbClr val="000000"/>
                </a:solidFill>
                <a:highlight>
                  <a:srgbClr val="FFFFFF"/>
                </a:highlight>
              </a:rPr>
              <a:t>]</a:t>
            </a:r>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808080"/>
                </a:solidFill>
                <a:highlight>
                  <a:srgbClr val="FFFFFF"/>
                </a:highlight>
              </a:rPr>
              <a:t>;</a:t>
            </a:r>
            <a:endParaRPr lang="en-GB" sz="1632" dirty="0"/>
          </a:p>
          <a:p>
            <a:endParaRPr lang="en-US" sz="1632" dirty="0"/>
          </a:p>
        </p:txBody>
      </p:sp>
    </p:spTree>
    <p:extLst>
      <p:ext uri="{BB962C8B-B14F-4D97-AF65-F5344CB8AC3E}">
        <p14:creationId xmlns:p14="http://schemas.microsoft.com/office/powerpoint/2010/main" val="18018987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Row Store &amp; Column Store</a:t>
            </a:r>
            <a:br>
              <a:rPr lang="en-GB"/>
            </a:br>
            <a:endParaRPr lang="en-US" dirty="0"/>
          </a:p>
        </p:txBody>
      </p:sp>
      <p:grpSp>
        <p:nvGrpSpPr>
          <p:cNvPr id="12" name="Group 11"/>
          <p:cNvGrpSpPr/>
          <p:nvPr/>
        </p:nvGrpSpPr>
        <p:grpSpPr>
          <a:xfrm>
            <a:off x="882081" y="1354390"/>
            <a:ext cx="4895556" cy="4895556"/>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3" name="Group 12"/>
          <p:cNvGrpSpPr/>
          <p:nvPr/>
        </p:nvGrpSpPr>
        <p:grpSpPr>
          <a:xfrm rot="5400000">
            <a:off x="6658837" y="1354390"/>
            <a:ext cx="4895556" cy="4895556"/>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22" name="Freeform 84"/>
          <p:cNvSpPr>
            <a:spLocks/>
          </p:cNvSpPr>
          <p:nvPr/>
        </p:nvSpPr>
        <p:spPr bwMode="auto">
          <a:xfrm>
            <a:off x="10156895" y="4586128"/>
            <a:ext cx="1725252" cy="1663819"/>
          </a:xfrm>
          <a:custGeom>
            <a:avLst/>
            <a:gdLst/>
            <a:ahLst/>
            <a:cxnLst>
              <a:cxn ang="0">
                <a:pos x="590" y="0"/>
              </a:cxn>
              <a:cxn ang="0">
                <a:pos x="604" y="23"/>
              </a:cxn>
              <a:cxn ang="0">
                <a:pos x="360" y="258"/>
              </a:cxn>
              <a:cxn ang="0">
                <a:pos x="198" y="537"/>
              </a:cxn>
              <a:cxn ang="0">
                <a:pos x="178" y="550"/>
              </a:cxn>
              <a:cxn ang="0">
                <a:pos x="134" y="583"/>
              </a:cxn>
              <a:cxn ang="0">
                <a:pos x="117" y="531"/>
              </a:cxn>
              <a:cxn ang="0">
                <a:pos x="106" y="506"/>
              </a:cxn>
              <a:cxn ang="0">
                <a:pos x="50" y="390"/>
              </a:cxn>
              <a:cxn ang="0">
                <a:pos x="0" y="354"/>
              </a:cxn>
              <a:cxn ang="0">
                <a:pos x="63" y="321"/>
              </a:cxn>
              <a:cxn ang="0">
                <a:pos x="144" y="421"/>
              </a:cxn>
              <a:cxn ang="0">
                <a:pos x="161" y="457"/>
              </a:cxn>
              <a:cxn ang="0">
                <a:pos x="352" y="195"/>
              </a:cxn>
              <a:cxn ang="0">
                <a:pos x="590" y="0"/>
              </a:cxn>
            </a:cxnLst>
            <a:rect l="0" t="0" r="r" b="b"/>
            <a:pathLst>
              <a:path w="604" h="583">
                <a:moveTo>
                  <a:pt x="590" y="0"/>
                </a:moveTo>
                <a:cubicBezTo>
                  <a:pt x="604" y="23"/>
                  <a:pt x="604" y="23"/>
                  <a:pt x="604" y="23"/>
                </a:cubicBezTo>
                <a:cubicBezTo>
                  <a:pt x="516" y="85"/>
                  <a:pt x="435" y="164"/>
                  <a:pt x="360" y="258"/>
                </a:cubicBezTo>
                <a:cubicBezTo>
                  <a:pt x="285" y="353"/>
                  <a:pt x="231" y="446"/>
                  <a:pt x="198" y="537"/>
                </a:cubicBezTo>
                <a:cubicBezTo>
                  <a:pt x="178" y="550"/>
                  <a:pt x="178" y="550"/>
                  <a:pt x="178" y="550"/>
                </a:cubicBezTo>
                <a:cubicBezTo>
                  <a:pt x="161" y="561"/>
                  <a:pt x="146" y="572"/>
                  <a:pt x="134" y="583"/>
                </a:cubicBezTo>
                <a:cubicBezTo>
                  <a:pt x="132" y="573"/>
                  <a:pt x="126" y="555"/>
                  <a:pt x="117" y="531"/>
                </a:cubicBezTo>
                <a:cubicBezTo>
                  <a:pt x="106" y="506"/>
                  <a:pt x="106" y="506"/>
                  <a:pt x="106" y="506"/>
                </a:cubicBezTo>
                <a:cubicBezTo>
                  <a:pt x="84" y="450"/>
                  <a:pt x="65" y="412"/>
                  <a:pt x="50" y="390"/>
                </a:cubicBezTo>
                <a:cubicBezTo>
                  <a:pt x="34" y="368"/>
                  <a:pt x="17" y="356"/>
                  <a:pt x="0" y="354"/>
                </a:cubicBezTo>
                <a:cubicBezTo>
                  <a:pt x="24" y="332"/>
                  <a:pt x="45" y="321"/>
                  <a:pt x="63" y="321"/>
                </a:cubicBezTo>
                <a:cubicBezTo>
                  <a:pt x="88" y="321"/>
                  <a:pt x="115" y="354"/>
                  <a:pt x="144" y="421"/>
                </a:cubicBezTo>
                <a:cubicBezTo>
                  <a:pt x="161" y="457"/>
                  <a:pt x="161" y="457"/>
                  <a:pt x="161" y="457"/>
                </a:cubicBezTo>
                <a:cubicBezTo>
                  <a:pt x="214" y="362"/>
                  <a:pt x="278" y="275"/>
                  <a:pt x="352" y="195"/>
                </a:cubicBezTo>
                <a:cubicBezTo>
                  <a:pt x="427" y="115"/>
                  <a:pt x="507" y="50"/>
                  <a:pt x="590" y="0"/>
                </a:cubicBezTo>
                <a:close/>
              </a:path>
            </a:pathLst>
          </a:custGeom>
          <a:solidFill>
            <a:schemeClr val="tx2"/>
          </a:solidFill>
          <a:ln w="9525">
            <a:noFill/>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8941734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Typical MDW Architecture</a:t>
            </a:r>
          </a:p>
        </p:txBody>
      </p:sp>
      <p:pic>
        <p:nvPicPr>
          <p:cNvPr id="3" name="Picture 2">
            <a:extLst>
              <a:ext uri="{FF2B5EF4-FFF2-40B4-BE49-F238E27FC236}">
                <a16:creationId xmlns:a16="http://schemas.microsoft.com/office/drawing/2014/main" id="{C9DA93C5-ECA3-479C-BD87-D27FF9ADF09D}"/>
              </a:ext>
            </a:extLst>
          </p:cNvPr>
          <p:cNvPicPr>
            <a:picLocks noChangeAspect="1"/>
          </p:cNvPicPr>
          <p:nvPr/>
        </p:nvPicPr>
        <p:blipFill>
          <a:blip r:embed="rId3"/>
          <a:stretch>
            <a:fillRect/>
          </a:stretch>
        </p:blipFill>
        <p:spPr>
          <a:xfrm>
            <a:off x="273115" y="1049850"/>
            <a:ext cx="12026360" cy="5904769"/>
          </a:xfrm>
          <a:prstGeom prst="rect">
            <a:avLst/>
          </a:prstGeom>
        </p:spPr>
      </p:pic>
    </p:spTree>
    <p:extLst>
      <p:ext uri="{BB962C8B-B14F-4D97-AF65-F5344CB8AC3E}">
        <p14:creationId xmlns:p14="http://schemas.microsoft.com/office/powerpoint/2010/main" val="57169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br>
              <a:rPr lang="en-GB" dirty="0"/>
            </a:br>
            <a:endParaRPr lang="en-US" dirty="0"/>
          </a:p>
        </p:txBody>
      </p:sp>
      <p:grpSp>
        <p:nvGrpSpPr>
          <p:cNvPr id="11" name="Group 10"/>
          <p:cNvGrpSpPr/>
          <p:nvPr/>
        </p:nvGrpSpPr>
        <p:grpSpPr>
          <a:xfrm>
            <a:off x="474118" y="1811858"/>
            <a:ext cx="5507500" cy="3671667"/>
            <a:chOff x="707698" y="1327955"/>
            <a:chExt cx="6066603" cy="3525145"/>
          </a:xfrm>
        </p:grpSpPr>
        <p:grpSp>
          <p:nvGrpSpPr>
            <p:cNvPr id="1577" name="Group 1576"/>
            <p:cNvGrpSpPr/>
            <p:nvPr/>
          </p:nvGrpSpPr>
          <p:grpSpPr>
            <a:xfrm>
              <a:off x="707698" y="1327955"/>
              <a:ext cx="504000" cy="504000"/>
              <a:chOff x="300507" y="995966"/>
              <a:chExt cx="3600000" cy="3600000"/>
            </a:xfrm>
          </p:grpSpPr>
          <p:sp>
            <p:nvSpPr>
              <p:cNvPr id="1578" name="Rectangle 157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87" name="Group 1586"/>
            <p:cNvGrpSpPr/>
            <p:nvPr/>
          </p:nvGrpSpPr>
          <p:grpSpPr>
            <a:xfrm>
              <a:off x="1325765" y="1327955"/>
              <a:ext cx="504000" cy="504000"/>
              <a:chOff x="300507" y="995966"/>
              <a:chExt cx="3600000" cy="3600000"/>
            </a:xfrm>
          </p:grpSpPr>
          <p:sp>
            <p:nvSpPr>
              <p:cNvPr id="1588" name="Rectangle 15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95" name="Group 1594"/>
            <p:cNvGrpSpPr/>
            <p:nvPr/>
          </p:nvGrpSpPr>
          <p:grpSpPr>
            <a:xfrm>
              <a:off x="1943832" y="1327955"/>
              <a:ext cx="504000" cy="504000"/>
              <a:chOff x="300507" y="995966"/>
              <a:chExt cx="3600000" cy="3600000"/>
            </a:xfrm>
          </p:grpSpPr>
          <p:sp>
            <p:nvSpPr>
              <p:cNvPr id="1596" name="Rectangle 15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03" name="Group 1602"/>
            <p:cNvGrpSpPr/>
            <p:nvPr/>
          </p:nvGrpSpPr>
          <p:grpSpPr>
            <a:xfrm>
              <a:off x="2561899" y="1327955"/>
              <a:ext cx="504000" cy="504000"/>
              <a:chOff x="300507" y="995966"/>
              <a:chExt cx="3600000" cy="3600000"/>
            </a:xfrm>
          </p:grpSpPr>
          <p:sp>
            <p:nvSpPr>
              <p:cNvPr id="1604" name="Rectangle 16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1" name="Group 1610"/>
            <p:cNvGrpSpPr/>
            <p:nvPr/>
          </p:nvGrpSpPr>
          <p:grpSpPr>
            <a:xfrm>
              <a:off x="3179966" y="1327955"/>
              <a:ext cx="504000" cy="504000"/>
              <a:chOff x="300507" y="995966"/>
              <a:chExt cx="3600000" cy="3600000"/>
            </a:xfrm>
          </p:grpSpPr>
          <p:sp>
            <p:nvSpPr>
              <p:cNvPr id="1612" name="Rectangle 16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9" name="Group 1618"/>
            <p:cNvGrpSpPr/>
            <p:nvPr/>
          </p:nvGrpSpPr>
          <p:grpSpPr>
            <a:xfrm>
              <a:off x="3798033" y="1327955"/>
              <a:ext cx="504000" cy="504000"/>
              <a:chOff x="300507" y="995966"/>
              <a:chExt cx="3600000" cy="3600000"/>
            </a:xfrm>
          </p:grpSpPr>
          <p:sp>
            <p:nvSpPr>
              <p:cNvPr id="1620" name="Rectangle 16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43" name="Group 1642"/>
            <p:cNvGrpSpPr/>
            <p:nvPr/>
          </p:nvGrpSpPr>
          <p:grpSpPr>
            <a:xfrm>
              <a:off x="707698" y="1932184"/>
              <a:ext cx="504000" cy="504000"/>
              <a:chOff x="300507" y="995966"/>
              <a:chExt cx="3600000" cy="3600000"/>
            </a:xfrm>
          </p:grpSpPr>
          <p:sp>
            <p:nvSpPr>
              <p:cNvPr id="1644" name="Rectangle 16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47" name="Group 2546"/>
            <p:cNvGrpSpPr/>
            <p:nvPr/>
          </p:nvGrpSpPr>
          <p:grpSpPr>
            <a:xfrm>
              <a:off x="1325765" y="1932184"/>
              <a:ext cx="504000" cy="504000"/>
              <a:chOff x="300507" y="995966"/>
              <a:chExt cx="3600000" cy="3600000"/>
            </a:xfrm>
          </p:grpSpPr>
          <p:sp>
            <p:nvSpPr>
              <p:cNvPr id="2548" name="Rectangle 25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55" name="Group 2554"/>
            <p:cNvGrpSpPr/>
            <p:nvPr/>
          </p:nvGrpSpPr>
          <p:grpSpPr>
            <a:xfrm>
              <a:off x="1943832" y="1932184"/>
              <a:ext cx="504000" cy="504000"/>
              <a:chOff x="300507" y="995966"/>
              <a:chExt cx="3600000" cy="3600000"/>
            </a:xfrm>
          </p:grpSpPr>
          <p:sp>
            <p:nvSpPr>
              <p:cNvPr id="2556" name="Rectangle 25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63" name="Group 2562"/>
            <p:cNvGrpSpPr/>
            <p:nvPr/>
          </p:nvGrpSpPr>
          <p:grpSpPr>
            <a:xfrm>
              <a:off x="2561899" y="1932184"/>
              <a:ext cx="504000" cy="504000"/>
              <a:chOff x="300507" y="995966"/>
              <a:chExt cx="3600000" cy="3600000"/>
            </a:xfrm>
          </p:grpSpPr>
          <p:sp>
            <p:nvSpPr>
              <p:cNvPr id="2564" name="Rectangle 25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1" name="Group 2570"/>
            <p:cNvGrpSpPr/>
            <p:nvPr/>
          </p:nvGrpSpPr>
          <p:grpSpPr>
            <a:xfrm>
              <a:off x="3179966" y="1932184"/>
              <a:ext cx="504000" cy="504000"/>
              <a:chOff x="300507" y="995966"/>
              <a:chExt cx="3600000" cy="3600000"/>
            </a:xfrm>
          </p:grpSpPr>
          <p:sp>
            <p:nvSpPr>
              <p:cNvPr id="2572" name="Rectangle 25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9" name="Group 2578"/>
            <p:cNvGrpSpPr/>
            <p:nvPr/>
          </p:nvGrpSpPr>
          <p:grpSpPr>
            <a:xfrm>
              <a:off x="3798033" y="1932184"/>
              <a:ext cx="504000" cy="504000"/>
              <a:chOff x="300507" y="995966"/>
              <a:chExt cx="3600000" cy="3600000"/>
            </a:xfrm>
          </p:grpSpPr>
          <p:sp>
            <p:nvSpPr>
              <p:cNvPr id="2580" name="Rectangle 25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79" name="Group 3478"/>
            <p:cNvGrpSpPr/>
            <p:nvPr/>
          </p:nvGrpSpPr>
          <p:grpSpPr>
            <a:xfrm>
              <a:off x="4416100" y="1327955"/>
              <a:ext cx="504000" cy="504000"/>
              <a:chOff x="300507" y="995966"/>
              <a:chExt cx="3600000" cy="3600000"/>
            </a:xfrm>
          </p:grpSpPr>
          <p:sp>
            <p:nvSpPr>
              <p:cNvPr id="3480" name="Rectangle 34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87" name="Group 3486"/>
            <p:cNvGrpSpPr/>
            <p:nvPr/>
          </p:nvGrpSpPr>
          <p:grpSpPr>
            <a:xfrm>
              <a:off x="5034167" y="1327955"/>
              <a:ext cx="504000" cy="504000"/>
              <a:chOff x="300507" y="995966"/>
              <a:chExt cx="3600000" cy="3600000"/>
            </a:xfrm>
          </p:grpSpPr>
          <p:sp>
            <p:nvSpPr>
              <p:cNvPr id="3488" name="Rectangle 34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95" name="Group 3494"/>
            <p:cNvGrpSpPr/>
            <p:nvPr/>
          </p:nvGrpSpPr>
          <p:grpSpPr>
            <a:xfrm>
              <a:off x="4416100" y="1932184"/>
              <a:ext cx="504000" cy="504000"/>
              <a:chOff x="300507" y="995966"/>
              <a:chExt cx="3600000" cy="3600000"/>
            </a:xfrm>
          </p:grpSpPr>
          <p:sp>
            <p:nvSpPr>
              <p:cNvPr id="3496" name="Rectangle 34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03" name="Group 3502"/>
            <p:cNvGrpSpPr/>
            <p:nvPr/>
          </p:nvGrpSpPr>
          <p:grpSpPr>
            <a:xfrm>
              <a:off x="5034167" y="1932184"/>
              <a:ext cx="504000" cy="504000"/>
              <a:chOff x="300507" y="995966"/>
              <a:chExt cx="3600000" cy="3600000"/>
            </a:xfrm>
          </p:grpSpPr>
          <p:sp>
            <p:nvSpPr>
              <p:cNvPr id="3504" name="Rectangle 35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1" name="Group 3510"/>
            <p:cNvGrpSpPr/>
            <p:nvPr/>
          </p:nvGrpSpPr>
          <p:grpSpPr>
            <a:xfrm>
              <a:off x="5652234" y="1327955"/>
              <a:ext cx="504000" cy="504000"/>
              <a:chOff x="300507" y="995966"/>
              <a:chExt cx="3600000" cy="3600000"/>
            </a:xfrm>
          </p:grpSpPr>
          <p:sp>
            <p:nvSpPr>
              <p:cNvPr id="3512" name="Rectangle 35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13" name="Rectangle 35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9" name="Group 3518"/>
            <p:cNvGrpSpPr/>
            <p:nvPr/>
          </p:nvGrpSpPr>
          <p:grpSpPr>
            <a:xfrm>
              <a:off x="6270301" y="1327955"/>
              <a:ext cx="504000" cy="504000"/>
              <a:chOff x="300507" y="995966"/>
              <a:chExt cx="3600000" cy="3600000"/>
            </a:xfrm>
          </p:grpSpPr>
          <p:sp>
            <p:nvSpPr>
              <p:cNvPr id="3520" name="Rectangle 35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27" name="Group 3526"/>
            <p:cNvGrpSpPr/>
            <p:nvPr/>
          </p:nvGrpSpPr>
          <p:grpSpPr>
            <a:xfrm>
              <a:off x="5652234" y="1932184"/>
              <a:ext cx="504000" cy="504000"/>
              <a:chOff x="300507" y="995966"/>
              <a:chExt cx="3600000" cy="3600000"/>
            </a:xfrm>
          </p:grpSpPr>
          <p:sp>
            <p:nvSpPr>
              <p:cNvPr id="3528" name="Rectangle 35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35" name="Group 3534"/>
            <p:cNvGrpSpPr/>
            <p:nvPr/>
          </p:nvGrpSpPr>
          <p:grpSpPr>
            <a:xfrm>
              <a:off x="6270301" y="1932184"/>
              <a:ext cx="504000" cy="504000"/>
              <a:chOff x="300507" y="995966"/>
              <a:chExt cx="3600000" cy="3600000"/>
            </a:xfrm>
          </p:grpSpPr>
          <p:sp>
            <p:nvSpPr>
              <p:cNvPr id="3536" name="Rectangle 35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43" name="Group 3542"/>
            <p:cNvGrpSpPr/>
            <p:nvPr/>
          </p:nvGrpSpPr>
          <p:grpSpPr>
            <a:xfrm>
              <a:off x="707698" y="2536413"/>
              <a:ext cx="504000" cy="504000"/>
              <a:chOff x="300507" y="995966"/>
              <a:chExt cx="3600000" cy="3600000"/>
            </a:xfrm>
          </p:grpSpPr>
          <p:sp>
            <p:nvSpPr>
              <p:cNvPr id="3544" name="Rectangle 35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1" name="Group 3550"/>
            <p:cNvGrpSpPr/>
            <p:nvPr/>
          </p:nvGrpSpPr>
          <p:grpSpPr>
            <a:xfrm>
              <a:off x="1325765" y="2536413"/>
              <a:ext cx="504000" cy="504000"/>
              <a:chOff x="300507" y="995966"/>
              <a:chExt cx="3600000" cy="3600000"/>
            </a:xfrm>
          </p:grpSpPr>
          <p:sp>
            <p:nvSpPr>
              <p:cNvPr id="3552" name="Rectangle 35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9" name="Group 3558"/>
            <p:cNvGrpSpPr/>
            <p:nvPr/>
          </p:nvGrpSpPr>
          <p:grpSpPr>
            <a:xfrm>
              <a:off x="1943832" y="2536413"/>
              <a:ext cx="504000" cy="504000"/>
              <a:chOff x="300507" y="995966"/>
              <a:chExt cx="3600000" cy="3600000"/>
            </a:xfrm>
          </p:grpSpPr>
          <p:sp>
            <p:nvSpPr>
              <p:cNvPr id="3560" name="Rectangle 35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67" name="Group 3566"/>
            <p:cNvGrpSpPr/>
            <p:nvPr/>
          </p:nvGrpSpPr>
          <p:grpSpPr>
            <a:xfrm>
              <a:off x="2561899" y="2536413"/>
              <a:ext cx="504000" cy="504000"/>
              <a:chOff x="300507" y="995966"/>
              <a:chExt cx="3600000" cy="3600000"/>
            </a:xfrm>
          </p:grpSpPr>
          <p:sp>
            <p:nvSpPr>
              <p:cNvPr id="3568" name="Rectangle 35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75" name="Group 3574"/>
            <p:cNvGrpSpPr/>
            <p:nvPr/>
          </p:nvGrpSpPr>
          <p:grpSpPr>
            <a:xfrm>
              <a:off x="3179966" y="2536413"/>
              <a:ext cx="504000" cy="504000"/>
              <a:chOff x="300507" y="995966"/>
              <a:chExt cx="3600000" cy="3600000"/>
            </a:xfrm>
          </p:grpSpPr>
          <p:sp>
            <p:nvSpPr>
              <p:cNvPr id="3576" name="Rectangle 35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83" name="Group 3582"/>
            <p:cNvGrpSpPr/>
            <p:nvPr/>
          </p:nvGrpSpPr>
          <p:grpSpPr>
            <a:xfrm>
              <a:off x="3798033" y="2536413"/>
              <a:ext cx="504000" cy="504000"/>
              <a:chOff x="300507" y="995966"/>
              <a:chExt cx="3600000" cy="3600000"/>
            </a:xfrm>
          </p:grpSpPr>
          <p:sp>
            <p:nvSpPr>
              <p:cNvPr id="3584" name="Rectangle 35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1" name="Group 3590"/>
            <p:cNvGrpSpPr/>
            <p:nvPr/>
          </p:nvGrpSpPr>
          <p:grpSpPr>
            <a:xfrm>
              <a:off x="707698" y="3140642"/>
              <a:ext cx="504000" cy="504000"/>
              <a:chOff x="300507" y="995966"/>
              <a:chExt cx="3600000" cy="3600000"/>
            </a:xfrm>
          </p:grpSpPr>
          <p:sp>
            <p:nvSpPr>
              <p:cNvPr id="3592" name="Rectangle 35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9" name="Group 3598"/>
            <p:cNvGrpSpPr/>
            <p:nvPr/>
          </p:nvGrpSpPr>
          <p:grpSpPr>
            <a:xfrm>
              <a:off x="1325765" y="3140642"/>
              <a:ext cx="504000" cy="504000"/>
              <a:chOff x="300507" y="995966"/>
              <a:chExt cx="3600000" cy="3600000"/>
            </a:xfrm>
          </p:grpSpPr>
          <p:sp>
            <p:nvSpPr>
              <p:cNvPr id="3600" name="Rectangle 35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07" name="Group 3606"/>
            <p:cNvGrpSpPr/>
            <p:nvPr/>
          </p:nvGrpSpPr>
          <p:grpSpPr>
            <a:xfrm>
              <a:off x="1943832" y="3140642"/>
              <a:ext cx="504000" cy="504000"/>
              <a:chOff x="300507" y="995966"/>
              <a:chExt cx="3600000" cy="3600000"/>
            </a:xfrm>
          </p:grpSpPr>
          <p:sp>
            <p:nvSpPr>
              <p:cNvPr id="3608" name="Rectangle 36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15" name="Group 3614"/>
            <p:cNvGrpSpPr/>
            <p:nvPr/>
          </p:nvGrpSpPr>
          <p:grpSpPr>
            <a:xfrm>
              <a:off x="2561899" y="3140642"/>
              <a:ext cx="504000" cy="504000"/>
              <a:chOff x="300507" y="995966"/>
              <a:chExt cx="3600000" cy="3600000"/>
            </a:xfrm>
          </p:grpSpPr>
          <p:sp>
            <p:nvSpPr>
              <p:cNvPr id="3616" name="Rectangle 36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23" name="Group 3622"/>
            <p:cNvGrpSpPr/>
            <p:nvPr/>
          </p:nvGrpSpPr>
          <p:grpSpPr>
            <a:xfrm>
              <a:off x="3179966" y="3140642"/>
              <a:ext cx="504000" cy="504000"/>
              <a:chOff x="300507" y="995966"/>
              <a:chExt cx="3600000" cy="3600000"/>
            </a:xfrm>
          </p:grpSpPr>
          <p:sp>
            <p:nvSpPr>
              <p:cNvPr id="3624" name="Rectangle 36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1" name="Group 3630"/>
            <p:cNvGrpSpPr/>
            <p:nvPr/>
          </p:nvGrpSpPr>
          <p:grpSpPr>
            <a:xfrm>
              <a:off x="3798033" y="3140642"/>
              <a:ext cx="504000" cy="504000"/>
              <a:chOff x="300507" y="995966"/>
              <a:chExt cx="3600000" cy="3600000"/>
            </a:xfrm>
          </p:grpSpPr>
          <p:sp>
            <p:nvSpPr>
              <p:cNvPr id="3632" name="Rectangle 36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9" name="Group 3638"/>
            <p:cNvGrpSpPr/>
            <p:nvPr/>
          </p:nvGrpSpPr>
          <p:grpSpPr>
            <a:xfrm>
              <a:off x="4416100" y="2536413"/>
              <a:ext cx="504000" cy="504000"/>
              <a:chOff x="300507" y="995966"/>
              <a:chExt cx="3600000" cy="3600000"/>
            </a:xfrm>
          </p:grpSpPr>
          <p:sp>
            <p:nvSpPr>
              <p:cNvPr id="3640" name="Rectangle 36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47" name="Group 3646"/>
            <p:cNvGrpSpPr/>
            <p:nvPr/>
          </p:nvGrpSpPr>
          <p:grpSpPr>
            <a:xfrm>
              <a:off x="5034167" y="2536413"/>
              <a:ext cx="504000" cy="504000"/>
              <a:chOff x="300507" y="995966"/>
              <a:chExt cx="3600000" cy="3600000"/>
            </a:xfrm>
          </p:grpSpPr>
          <p:sp>
            <p:nvSpPr>
              <p:cNvPr id="3648" name="Rectangle 36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55" name="Group 3654"/>
            <p:cNvGrpSpPr/>
            <p:nvPr/>
          </p:nvGrpSpPr>
          <p:grpSpPr>
            <a:xfrm>
              <a:off x="4416100" y="3140642"/>
              <a:ext cx="504000" cy="504000"/>
              <a:chOff x="300507" y="995966"/>
              <a:chExt cx="3600000" cy="3600000"/>
            </a:xfrm>
          </p:grpSpPr>
          <p:sp>
            <p:nvSpPr>
              <p:cNvPr id="3656" name="Rectangle 36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63" name="Group 3662"/>
            <p:cNvGrpSpPr/>
            <p:nvPr/>
          </p:nvGrpSpPr>
          <p:grpSpPr>
            <a:xfrm>
              <a:off x="5034167" y="3140642"/>
              <a:ext cx="504000" cy="504000"/>
              <a:chOff x="300507" y="995966"/>
              <a:chExt cx="3600000" cy="3600000"/>
            </a:xfrm>
          </p:grpSpPr>
          <p:sp>
            <p:nvSpPr>
              <p:cNvPr id="3664" name="Rectangle 36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1" name="Group 3670"/>
            <p:cNvGrpSpPr/>
            <p:nvPr/>
          </p:nvGrpSpPr>
          <p:grpSpPr>
            <a:xfrm>
              <a:off x="5652234" y="2536413"/>
              <a:ext cx="504000" cy="504000"/>
              <a:chOff x="300507" y="995966"/>
              <a:chExt cx="3600000" cy="3600000"/>
            </a:xfrm>
          </p:grpSpPr>
          <p:sp>
            <p:nvSpPr>
              <p:cNvPr id="3672" name="Rectangle 36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9" name="Group 3678"/>
            <p:cNvGrpSpPr/>
            <p:nvPr/>
          </p:nvGrpSpPr>
          <p:grpSpPr>
            <a:xfrm>
              <a:off x="6270301" y="2536413"/>
              <a:ext cx="504000" cy="504000"/>
              <a:chOff x="300507" y="995966"/>
              <a:chExt cx="3600000" cy="3600000"/>
            </a:xfrm>
          </p:grpSpPr>
          <p:sp>
            <p:nvSpPr>
              <p:cNvPr id="3680" name="Rectangle 36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87" name="Group 3686"/>
            <p:cNvGrpSpPr/>
            <p:nvPr/>
          </p:nvGrpSpPr>
          <p:grpSpPr>
            <a:xfrm>
              <a:off x="5652234" y="3140642"/>
              <a:ext cx="504000" cy="504000"/>
              <a:chOff x="300507" y="995966"/>
              <a:chExt cx="3600000" cy="3600000"/>
            </a:xfrm>
          </p:grpSpPr>
          <p:sp>
            <p:nvSpPr>
              <p:cNvPr id="3688" name="Rectangle 36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95" name="Group 3694"/>
            <p:cNvGrpSpPr/>
            <p:nvPr/>
          </p:nvGrpSpPr>
          <p:grpSpPr>
            <a:xfrm>
              <a:off x="6270301" y="3140642"/>
              <a:ext cx="504000" cy="504000"/>
              <a:chOff x="300507" y="995966"/>
              <a:chExt cx="3600000" cy="3600000"/>
            </a:xfrm>
          </p:grpSpPr>
          <p:sp>
            <p:nvSpPr>
              <p:cNvPr id="3696" name="Rectangle 36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03" name="Group 3702"/>
            <p:cNvGrpSpPr/>
            <p:nvPr/>
          </p:nvGrpSpPr>
          <p:grpSpPr>
            <a:xfrm>
              <a:off x="707698" y="3744871"/>
              <a:ext cx="504000" cy="504000"/>
              <a:chOff x="300507" y="995966"/>
              <a:chExt cx="3600000" cy="3600000"/>
            </a:xfrm>
          </p:grpSpPr>
          <p:sp>
            <p:nvSpPr>
              <p:cNvPr id="3704" name="Rectangle 37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1" name="Group 3710"/>
            <p:cNvGrpSpPr/>
            <p:nvPr/>
          </p:nvGrpSpPr>
          <p:grpSpPr>
            <a:xfrm>
              <a:off x="1325765" y="3744871"/>
              <a:ext cx="504000" cy="504000"/>
              <a:chOff x="300507" y="995966"/>
              <a:chExt cx="3600000" cy="3600000"/>
            </a:xfrm>
          </p:grpSpPr>
          <p:sp>
            <p:nvSpPr>
              <p:cNvPr id="3712" name="Rectangle 37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9" name="Group 3718"/>
            <p:cNvGrpSpPr/>
            <p:nvPr/>
          </p:nvGrpSpPr>
          <p:grpSpPr>
            <a:xfrm>
              <a:off x="1943832" y="3744871"/>
              <a:ext cx="504000" cy="504000"/>
              <a:chOff x="300507" y="995966"/>
              <a:chExt cx="3600000" cy="3600000"/>
            </a:xfrm>
          </p:grpSpPr>
          <p:sp>
            <p:nvSpPr>
              <p:cNvPr id="3720" name="Rectangle 37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27" name="Group 3726"/>
            <p:cNvGrpSpPr/>
            <p:nvPr/>
          </p:nvGrpSpPr>
          <p:grpSpPr>
            <a:xfrm>
              <a:off x="2561899" y="3744871"/>
              <a:ext cx="504000" cy="504000"/>
              <a:chOff x="300507" y="995966"/>
              <a:chExt cx="3600000" cy="3600000"/>
            </a:xfrm>
          </p:grpSpPr>
          <p:sp>
            <p:nvSpPr>
              <p:cNvPr id="3728" name="Rectangle 37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35" name="Group 3734"/>
            <p:cNvGrpSpPr/>
            <p:nvPr/>
          </p:nvGrpSpPr>
          <p:grpSpPr>
            <a:xfrm>
              <a:off x="3179966" y="3744871"/>
              <a:ext cx="504000" cy="504000"/>
              <a:chOff x="300507" y="995966"/>
              <a:chExt cx="3600000" cy="3600000"/>
            </a:xfrm>
          </p:grpSpPr>
          <p:sp>
            <p:nvSpPr>
              <p:cNvPr id="3736" name="Rectangle 37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43" name="Group 3742"/>
            <p:cNvGrpSpPr/>
            <p:nvPr/>
          </p:nvGrpSpPr>
          <p:grpSpPr>
            <a:xfrm>
              <a:off x="3798033" y="3744871"/>
              <a:ext cx="504000" cy="504000"/>
              <a:chOff x="300507" y="995966"/>
              <a:chExt cx="3600000" cy="3600000"/>
            </a:xfrm>
          </p:grpSpPr>
          <p:sp>
            <p:nvSpPr>
              <p:cNvPr id="3744" name="Rectangle 37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1" name="Group 3750"/>
            <p:cNvGrpSpPr/>
            <p:nvPr/>
          </p:nvGrpSpPr>
          <p:grpSpPr>
            <a:xfrm>
              <a:off x="707698" y="4349100"/>
              <a:ext cx="504000" cy="504000"/>
              <a:chOff x="300507" y="995966"/>
              <a:chExt cx="3600000" cy="3600000"/>
            </a:xfrm>
          </p:grpSpPr>
          <p:sp>
            <p:nvSpPr>
              <p:cNvPr id="3752" name="Rectangle 37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9" name="Group 3758"/>
            <p:cNvGrpSpPr/>
            <p:nvPr/>
          </p:nvGrpSpPr>
          <p:grpSpPr>
            <a:xfrm>
              <a:off x="1325765" y="4349100"/>
              <a:ext cx="504000" cy="504000"/>
              <a:chOff x="300507" y="995966"/>
              <a:chExt cx="3600000" cy="3600000"/>
            </a:xfrm>
          </p:grpSpPr>
          <p:sp>
            <p:nvSpPr>
              <p:cNvPr id="3760" name="Rectangle 37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67" name="Group 3766"/>
            <p:cNvGrpSpPr/>
            <p:nvPr/>
          </p:nvGrpSpPr>
          <p:grpSpPr>
            <a:xfrm>
              <a:off x="1943832" y="4349100"/>
              <a:ext cx="504000" cy="504000"/>
              <a:chOff x="300507" y="995966"/>
              <a:chExt cx="3600000" cy="3600000"/>
            </a:xfrm>
          </p:grpSpPr>
          <p:sp>
            <p:nvSpPr>
              <p:cNvPr id="3768" name="Rectangle 37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75" name="Group 3774"/>
            <p:cNvGrpSpPr/>
            <p:nvPr/>
          </p:nvGrpSpPr>
          <p:grpSpPr>
            <a:xfrm>
              <a:off x="2561899" y="4349100"/>
              <a:ext cx="504000" cy="504000"/>
              <a:chOff x="300507" y="995966"/>
              <a:chExt cx="3600000" cy="3600000"/>
            </a:xfrm>
          </p:grpSpPr>
          <p:sp>
            <p:nvSpPr>
              <p:cNvPr id="3776" name="Rectangle 37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83" name="Group 3782"/>
            <p:cNvGrpSpPr/>
            <p:nvPr/>
          </p:nvGrpSpPr>
          <p:grpSpPr>
            <a:xfrm>
              <a:off x="3179966" y="4349100"/>
              <a:ext cx="504000" cy="504000"/>
              <a:chOff x="300507" y="995966"/>
              <a:chExt cx="3600000" cy="3600000"/>
            </a:xfrm>
          </p:grpSpPr>
          <p:sp>
            <p:nvSpPr>
              <p:cNvPr id="3784" name="Rectangle 37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1" name="Group 3790"/>
            <p:cNvGrpSpPr/>
            <p:nvPr/>
          </p:nvGrpSpPr>
          <p:grpSpPr>
            <a:xfrm>
              <a:off x="3798033" y="4349100"/>
              <a:ext cx="504000" cy="504000"/>
              <a:chOff x="300507" y="995966"/>
              <a:chExt cx="3600000" cy="3600000"/>
            </a:xfrm>
          </p:grpSpPr>
          <p:sp>
            <p:nvSpPr>
              <p:cNvPr id="3792" name="Rectangle 37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9" name="Group 3798"/>
            <p:cNvGrpSpPr/>
            <p:nvPr/>
          </p:nvGrpSpPr>
          <p:grpSpPr>
            <a:xfrm>
              <a:off x="4416100" y="3744871"/>
              <a:ext cx="504000" cy="504000"/>
              <a:chOff x="300507" y="995966"/>
              <a:chExt cx="3600000" cy="3600000"/>
            </a:xfrm>
          </p:grpSpPr>
          <p:sp>
            <p:nvSpPr>
              <p:cNvPr id="3800" name="Rectangle 37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07" name="Group 3806"/>
            <p:cNvGrpSpPr/>
            <p:nvPr/>
          </p:nvGrpSpPr>
          <p:grpSpPr>
            <a:xfrm>
              <a:off x="5034167" y="3744871"/>
              <a:ext cx="504000" cy="504000"/>
              <a:chOff x="300507" y="995966"/>
              <a:chExt cx="3600000" cy="3600000"/>
            </a:xfrm>
          </p:grpSpPr>
          <p:sp>
            <p:nvSpPr>
              <p:cNvPr id="3808" name="Rectangle 38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15" name="Group 3814"/>
            <p:cNvGrpSpPr/>
            <p:nvPr/>
          </p:nvGrpSpPr>
          <p:grpSpPr>
            <a:xfrm>
              <a:off x="4416100" y="4349100"/>
              <a:ext cx="504000" cy="504000"/>
              <a:chOff x="300507" y="995966"/>
              <a:chExt cx="3600000" cy="3600000"/>
            </a:xfrm>
          </p:grpSpPr>
          <p:sp>
            <p:nvSpPr>
              <p:cNvPr id="3816" name="Rectangle 38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23" name="Group 3822"/>
            <p:cNvGrpSpPr/>
            <p:nvPr/>
          </p:nvGrpSpPr>
          <p:grpSpPr>
            <a:xfrm>
              <a:off x="5034167" y="4349100"/>
              <a:ext cx="504000" cy="504000"/>
              <a:chOff x="300507" y="995966"/>
              <a:chExt cx="3600000" cy="3600000"/>
            </a:xfrm>
          </p:grpSpPr>
          <p:sp>
            <p:nvSpPr>
              <p:cNvPr id="3824" name="Rectangle 38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1" name="Group 3830"/>
            <p:cNvGrpSpPr/>
            <p:nvPr/>
          </p:nvGrpSpPr>
          <p:grpSpPr>
            <a:xfrm>
              <a:off x="5652234" y="3744871"/>
              <a:ext cx="504000" cy="504000"/>
              <a:chOff x="300507" y="995966"/>
              <a:chExt cx="3600000" cy="3600000"/>
            </a:xfrm>
          </p:grpSpPr>
          <p:sp>
            <p:nvSpPr>
              <p:cNvPr id="3832" name="Rectangle 38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9" name="Group 3838"/>
            <p:cNvGrpSpPr/>
            <p:nvPr/>
          </p:nvGrpSpPr>
          <p:grpSpPr>
            <a:xfrm>
              <a:off x="6270301" y="3744871"/>
              <a:ext cx="504000" cy="504000"/>
              <a:chOff x="300507" y="995966"/>
              <a:chExt cx="3600000" cy="3600000"/>
            </a:xfrm>
          </p:grpSpPr>
          <p:sp>
            <p:nvSpPr>
              <p:cNvPr id="3840" name="Rectangle 38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47" name="Group 3846"/>
            <p:cNvGrpSpPr/>
            <p:nvPr/>
          </p:nvGrpSpPr>
          <p:grpSpPr>
            <a:xfrm>
              <a:off x="5652234" y="4349100"/>
              <a:ext cx="504000" cy="504000"/>
              <a:chOff x="300507" y="995966"/>
              <a:chExt cx="3600000" cy="3600000"/>
            </a:xfrm>
          </p:grpSpPr>
          <p:sp>
            <p:nvSpPr>
              <p:cNvPr id="3848" name="Rectangle 38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55" name="Group 3854"/>
            <p:cNvGrpSpPr/>
            <p:nvPr/>
          </p:nvGrpSpPr>
          <p:grpSpPr>
            <a:xfrm>
              <a:off x="6270301" y="4349100"/>
              <a:ext cx="504000" cy="504000"/>
              <a:chOff x="300507" y="995966"/>
              <a:chExt cx="3600000" cy="3600000"/>
            </a:xfrm>
          </p:grpSpPr>
          <p:sp>
            <p:nvSpPr>
              <p:cNvPr id="3856" name="Rectangle 38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grpSp>
        <p:nvGrpSpPr>
          <p:cNvPr id="6871" name="Group 6870"/>
          <p:cNvGrpSpPr/>
          <p:nvPr/>
        </p:nvGrpSpPr>
        <p:grpSpPr>
          <a:xfrm>
            <a:off x="6454856" y="1811858"/>
            <a:ext cx="5507500" cy="3671667"/>
            <a:chOff x="1798222" y="2114591"/>
            <a:chExt cx="5994358" cy="3489428"/>
          </a:xfrm>
        </p:grpSpPr>
        <p:grpSp>
          <p:nvGrpSpPr>
            <p:cNvPr id="6872" name="Group 6871"/>
            <p:cNvGrpSpPr/>
            <p:nvPr/>
          </p:nvGrpSpPr>
          <p:grpSpPr>
            <a:xfrm>
              <a:off x="1798222" y="2114591"/>
              <a:ext cx="504000" cy="504000"/>
              <a:chOff x="6528000" y="1327955"/>
              <a:chExt cx="4800000" cy="4800000"/>
            </a:xfrm>
          </p:grpSpPr>
          <p:grpSp>
            <p:nvGrpSpPr>
              <p:cNvPr id="7758" name="Group 7757"/>
              <p:cNvGrpSpPr/>
              <p:nvPr/>
            </p:nvGrpSpPr>
            <p:grpSpPr>
              <a:xfrm rot="5400000">
                <a:off x="6528000" y="1327955"/>
                <a:ext cx="4800000" cy="4800000"/>
                <a:chOff x="300507" y="995966"/>
                <a:chExt cx="3600000" cy="3600000"/>
              </a:xfrm>
            </p:grpSpPr>
            <p:sp>
              <p:nvSpPr>
                <p:cNvPr id="7765" name="Rectangle 77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59" name="Rectangle 77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3" name="Group 6872"/>
            <p:cNvGrpSpPr/>
            <p:nvPr/>
          </p:nvGrpSpPr>
          <p:grpSpPr>
            <a:xfrm>
              <a:off x="2408747" y="2114591"/>
              <a:ext cx="504000" cy="504000"/>
              <a:chOff x="6528000" y="1327955"/>
              <a:chExt cx="4800000" cy="4800000"/>
            </a:xfrm>
          </p:grpSpPr>
          <p:grpSp>
            <p:nvGrpSpPr>
              <p:cNvPr id="7744" name="Group 7743"/>
              <p:cNvGrpSpPr/>
              <p:nvPr/>
            </p:nvGrpSpPr>
            <p:grpSpPr>
              <a:xfrm rot="5400000">
                <a:off x="6528000" y="1327955"/>
                <a:ext cx="4800000" cy="4800000"/>
                <a:chOff x="300507" y="995966"/>
                <a:chExt cx="3600000" cy="3600000"/>
              </a:xfrm>
            </p:grpSpPr>
            <p:sp>
              <p:nvSpPr>
                <p:cNvPr id="7751" name="Rectangle 77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45" name="Rectangle 77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4" name="Group 6873"/>
            <p:cNvGrpSpPr/>
            <p:nvPr/>
          </p:nvGrpSpPr>
          <p:grpSpPr>
            <a:xfrm>
              <a:off x="3019272" y="2114591"/>
              <a:ext cx="504000" cy="504000"/>
              <a:chOff x="6528000" y="1327955"/>
              <a:chExt cx="4800000" cy="4800000"/>
            </a:xfrm>
          </p:grpSpPr>
          <p:grpSp>
            <p:nvGrpSpPr>
              <p:cNvPr id="7730" name="Group 7729"/>
              <p:cNvGrpSpPr/>
              <p:nvPr/>
            </p:nvGrpSpPr>
            <p:grpSpPr>
              <a:xfrm rot="5400000">
                <a:off x="6528000" y="1327955"/>
                <a:ext cx="4800000" cy="4800000"/>
                <a:chOff x="300507" y="995966"/>
                <a:chExt cx="3600000" cy="3600000"/>
              </a:xfrm>
            </p:grpSpPr>
            <p:sp>
              <p:nvSpPr>
                <p:cNvPr id="7737" name="Rectangle 77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31" name="Rectangle 77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5" name="Group 6874"/>
            <p:cNvGrpSpPr/>
            <p:nvPr/>
          </p:nvGrpSpPr>
          <p:grpSpPr>
            <a:xfrm>
              <a:off x="3629797" y="2114591"/>
              <a:ext cx="504000" cy="504000"/>
              <a:chOff x="6528000" y="1327955"/>
              <a:chExt cx="4800000" cy="4800000"/>
            </a:xfrm>
          </p:grpSpPr>
          <p:grpSp>
            <p:nvGrpSpPr>
              <p:cNvPr id="7716" name="Group 7715"/>
              <p:cNvGrpSpPr/>
              <p:nvPr/>
            </p:nvGrpSpPr>
            <p:grpSpPr>
              <a:xfrm rot="5400000">
                <a:off x="6528000" y="1327955"/>
                <a:ext cx="4800000" cy="4800000"/>
                <a:chOff x="300507" y="995966"/>
                <a:chExt cx="3600000" cy="3600000"/>
              </a:xfrm>
            </p:grpSpPr>
            <p:sp>
              <p:nvSpPr>
                <p:cNvPr id="7723" name="Rectangle 77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17" name="Rectangle 77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6" name="Group 6875"/>
            <p:cNvGrpSpPr/>
            <p:nvPr/>
          </p:nvGrpSpPr>
          <p:grpSpPr>
            <a:xfrm>
              <a:off x="4235955" y="2114591"/>
              <a:ext cx="504000" cy="504000"/>
              <a:chOff x="6528000" y="1327955"/>
              <a:chExt cx="4800000" cy="4800000"/>
            </a:xfrm>
          </p:grpSpPr>
          <p:grpSp>
            <p:nvGrpSpPr>
              <p:cNvPr id="7702" name="Group 7701"/>
              <p:cNvGrpSpPr/>
              <p:nvPr/>
            </p:nvGrpSpPr>
            <p:grpSpPr>
              <a:xfrm rot="5400000">
                <a:off x="6528000" y="1327955"/>
                <a:ext cx="4800000" cy="4800000"/>
                <a:chOff x="300507" y="995966"/>
                <a:chExt cx="3600000" cy="3600000"/>
              </a:xfrm>
            </p:grpSpPr>
            <p:sp>
              <p:nvSpPr>
                <p:cNvPr id="7709" name="Rectangle 77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03" name="Rectangle 77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7" name="Group 6876"/>
            <p:cNvGrpSpPr/>
            <p:nvPr/>
          </p:nvGrpSpPr>
          <p:grpSpPr>
            <a:xfrm>
              <a:off x="4846480" y="2114591"/>
              <a:ext cx="504000" cy="504000"/>
              <a:chOff x="6528000" y="1327955"/>
              <a:chExt cx="4800000" cy="4800000"/>
            </a:xfrm>
          </p:grpSpPr>
          <p:grpSp>
            <p:nvGrpSpPr>
              <p:cNvPr id="7688" name="Group 7687"/>
              <p:cNvGrpSpPr/>
              <p:nvPr/>
            </p:nvGrpSpPr>
            <p:grpSpPr>
              <a:xfrm rot="5400000">
                <a:off x="6528000" y="1327955"/>
                <a:ext cx="4800000" cy="4800000"/>
                <a:chOff x="300507" y="995966"/>
                <a:chExt cx="3600000" cy="3600000"/>
              </a:xfrm>
            </p:grpSpPr>
            <p:sp>
              <p:nvSpPr>
                <p:cNvPr id="7695" name="Rectangle 76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89" name="Rectangle 76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8" name="Group 6877"/>
            <p:cNvGrpSpPr/>
            <p:nvPr/>
          </p:nvGrpSpPr>
          <p:grpSpPr>
            <a:xfrm>
              <a:off x="5457005" y="2114591"/>
              <a:ext cx="504000" cy="504000"/>
              <a:chOff x="6528000" y="1327955"/>
              <a:chExt cx="4800000" cy="4800000"/>
            </a:xfrm>
          </p:grpSpPr>
          <p:grpSp>
            <p:nvGrpSpPr>
              <p:cNvPr id="7674" name="Group 7673"/>
              <p:cNvGrpSpPr/>
              <p:nvPr/>
            </p:nvGrpSpPr>
            <p:grpSpPr>
              <a:xfrm rot="5400000">
                <a:off x="6528000" y="1327955"/>
                <a:ext cx="4800000" cy="4800000"/>
                <a:chOff x="300507" y="995966"/>
                <a:chExt cx="3600000" cy="3600000"/>
              </a:xfrm>
            </p:grpSpPr>
            <p:sp>
              <p:nvSpPr>
                <p:cNvPr id="7681" name="Rectangle 76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75" name="Rectangle 76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9" name="Group 6878"/>
            <p:cNvGrpSpPr/>
            <p:nvPr/>
          </p:nvGrpSpPr>
          <p:grpSpPr>
            <a:xfrm>
              <a:off x="6067530" y="2114591"/>
              <a:ext cx="504000" cy="504000"/>
              <a:chOff x="6528000" y="1327955"/>
              <a:chExt cx="4800000" cy="4800000"/>
            </a:xfrm>
          </p:grpSpPr>
          <p:grpSp>
            <p:nvGrpSpPr>
              <p:cNvPr id="7660" name="Group 7659"/>
              <p:cNvGrpSpPr/>
              <p:nvPr/>
            </p:nvGrpSpPr>
            <p:grpSpPr>
              <a:xfrm rot="5400000">
                <a:off x="6528000" y="1327955"/>
                <a:ext cx="4800000" cy="4800000"/>
                <a:chOff x="300507" y="995966"/>
                <a:chExt cx="3600000" cy="3600000"/>
              </a:xfrm>
            </p:grpSpPr>
            <p:sp>
              <p:nvSpPr>
                <p:cNvPr id="7667" name="Rectangle 76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61" name="Rectangle 76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0" name="Group 6879"/>
            <p:cNvGrpSpPr/>
            <p:nvPr/>
          </p:nvGrpSpPr>
          <p:grpSpPr>
            <a:xfrm>
              <a:off x="6678055" y="2114591"/>
              <a:ext cx="504000" cy="504000"/>
              <a:chOff x="6528000" y="1327955"/>
              <a:chExt cx="4800000" cy="4800000"/>
            </a:xfrm>
          </p:grpSpPr>
          <p:grpSp>
            <p:nvGrpSpPr>
              <p:cNvPr id="7646" name="Group 7645"/>
              <p:cNvGrpSpPr/>
              <p:nvPr/>
            </p:nvGrpSpPr>
            <p:grpSpPr>
              <a:xfrm rot="5400000">
                <a:off x="6528000" y="1327955"/>
                <a:ext cx="4800000" cy="4800000"/>
                <a:chOff x="300507" y="995966"/>
                <a:chExt cx="3600000" cy="3600000"/>
              </a:xfrm>
            </p:grpSpPr>
            <p:sp>
              <p:nvSpPr>
                <p:cNvPr id="7653" name="Rectangle 76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47" name="Rectangle 76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1" name="Group 6880"/>
            <p:cNvGrpSpPr/>
            <p:nvPr/>
          </p:nvGrpSpPr>
          <p:grpSpPr>
            <a:xfrm>
              <a:off x="7288580" y="2114591"/>
              <a:ext cx="504000" cy="504000"/>
              <a:chOff x="6528000" y="1327955"/>
              <a:chExt cx="4800000" cy="4800000"/>
            </a:xfrm>
          </p:grpSpPr>
          <p:grpSp>
            <p:nvGrpSpPr>
              <p:cNvPr id="7632" name="Group 7631"/>
              <p:cNvGrpSpPr/>
              <p:nvPr/>
            </p:nvGrpSpPr>
            <p:grpSpPr>
              <a:xfrm rot="5400000">
                <a:off x="6528000" y="1327955"/>
                <a:ext cx="4800000" cy="4800000"/>
                <a:chOff x="300507" y="995966"/>
                <a:chExt cx="3600000" cy="3600000"/>
              </a:xfrm>
            </p:grpSpPr>
            <p:sp>
              <p:nvSpPr>
                <p:cNvPr id="7639" name="Rectangle 76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33" name="Rectangle 76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2" name="Group 6881"/>
            <p:cNvGrpSpPr/>
            <p:nvPr/>
          </p:nvGrpSpPr>
          <p:grpSpPr>
            <a:xfrm>
              <a:off x="1798222" y="2710980"/>
              <a:ext cx="504000" cy="504000"/>
              <a:chOff x="6528000" y="1327955"/>
              <a:chExt cx="4800000" cy="4800000"/>
            </a:xfrm>
          </p:grpSpPr>
          <p:grpSp>
            <p:nvGrpSpPr>
              <p:cNvPr id="7618" name="Group 7617"/>
              <p:cNvGrpSpPr/>
              <p:nvPr/>
            </p:nvGrpSpPr>
            <p:grpSpPr>
              <a:xfrm rot="5400000">
                <a:off x="6528000" y="1327955"/>
                <a:ext cx="4800000" cy="4800000"/>
                <a:chOff x="300507" y="995966"/>
                <a:chExt cx="3600000" cy="3600000"/>
              </a:xfrm>
            </p:grpSpPr>
            <p:sp>
              <p:nvSpPr>
                <p:cNvPr id="7625" name="Rectangle 762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19" name="Rectangle 761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3" name="Group 6882"/>
            <p:cNvGrpSpPr/>
            <p:nvPr/>
          </p:nvGrpSpPr>
          <p:grpSpPr>
            <a:xfrm>
              <a:off x="2408747" y="2710980"/>
              <a:ext cx="504000" cy="504000"/>
              <a:chOff x="6528000" y="1327955"/>
              <a:chExt cx="4800000" cy="4800000"/>
            </a:xfrm>
          </p:grpSpPr>
          <p:grpSp>
            <p:nvGrpSpPr>
              <p:cNvPr id="7604" name="Group 7603"/>
              <p:cNvGrpSpPr/>
              <p:nvPr/>
            </p:nvGrpSpPr>
            <p:grpSpPr>
              <a:xfrm rot="5400000">
                <a:off x="6528000" y="1327955"/>
                <a:ext cx="4800000" cy="4800000"/>
                <a:chOff x="300507" y="995966"/>
                <a:chExt cx="3600000" cy="3600000"/>
              </a:xfrm>
            </p:grpSpPr>
            <p:sp>
              <p:nvSpPr>
                <p:cNvPr id="7611" name="Rectangle 761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05" name="Rectangle 760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4" name="Group 6883"/>
            <p:cNvGrpSpPr/>
            <p:nvPr/>
          </p:nvGrpSpPr>
          <p:grpSpPr>
            <a:xfrm>
              <a:off x="3019272" y="2710980"/>
              <a:ext cx="504000" cy="504000"/>
              <a:chOff x="6528000" y="1327955"/>
              <a:chExt cx="4800000" cy="4800000"/>
            </a:xfrm>
          </p:grpSpPr>
          <p:grpSp>
            <p:nvGrpSpPr>
              <p:cNvPr id="7590" name="Group 7589"/>
              <p:cNvGrpSpPr/>
              <p:nvPr/>
            </p:nvGrpSpPr>
            <p:grpSpPr>
              <a:xfrm rot="5400000">
                <a:off x="6528000" y="1327955"/>
                <a:ext cx="4800000" cy="4800000"/>
                <a:chOff x="300507" y="995966"/>
                <a:chExt cx="3600000" cy="3600000"/>
              </a:xfrm>
            </p:grpSpPr>
            <p:sp>
              <p:nvSpPr>
                <p:cNvPr id="7597" name="Rectangle 759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91" name="Rectangle 759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5" name="Group 6884"/>
            <p:cNvGrpSpPr/>
            <p:nvPr/>
          </p:nvGrpSpPr>
          <p:grpSpPr>
            <a:xfrm>
              <a:off x="3629797" y="2710980"/>
              <a:ext cx="504000" cy="504000"/>
              <a:chOff x="6528000" y="1327955"/>
              <a:chExt cx="4800000" cy="4800000"/>
            </a:xfrm>
          </p:grpSpPr>
          <p:grpSp>
            <p:nvGrpSpPr>
              <p:cNvPr id="7576" name="Group 7575"/>
              <p:cNvGrpSpPr/>
              <p:nvPr/>
            </p:nvGrpSpPr>
            <p:grpSpPr>
              <a:xfrm rot="5400000">
                <a:off x="6528000" y="1327955"/>
                <a:ext cx="4800000" cy="4800000"/>
                <a:chOff x="300507" y="995966"/>
                <a:chExt cx="3600000" cy="3600000"/>
              </a:xfrm>
            </p:grpSpPr>
            <p:sp>
              <p:nvSpPr>
                <p:cNvPr id="7583" name="Rectangle 758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77" name="Rectangle 757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6" name="Group 6885"/>
            <p:cNvGrpSpPr/>
            <p:nvPr/>
          </p:nvGrpSpPr>
          <p:grpSpPr>
            <a:xfrm>
              <a:off x="4235955" y="2710980"/>
              <a:ext cx="504000" cy="504000"/>
              <a:chOff x="6528000" y="1327955"/>
              <a:chExt cx="4800000" cy="4800000"/>
            </a:xfrm>
          </p:grpSpPr>
          <p:grpSp>
            <p:nvGrpSpPr>
              <p:cNvPr id="7562" name="Group 7561"/>
              <p:cNvGrpSpPr/>
              <p:nvPr/>
            </p:nvGrpSpPr>
            <p:grpSpPr>
              <a:xfrm rot="5400000">
                <a:off x="6528000" y="1327955"/>
                <a:ext cx="4800000" cy="4800000"/>
                <a:chOff x="300507" y="995966"/>
                <a:chExt cx="3600000" cy="3600000"/>
              </a:xfrm>
            </p:grpSpPr>
            <p:sp>
              <p:nvSpPr>
                <p:cNvPr id="7569" name="Rectangle 756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63" name="Rectangle 756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7" name="Group 6886"/>
            <p:cNvGrpSpPr/>
            <p:nvPr/>
          </p:nvGrpSpPr>
          <p:grpSpPr>
            <a:xfrm>
              <a:off x="4846480" y="2710980"/>
              <a:ext cx="504000" cy="504000"/>
              <a:chOff x="6528000" y="1327955"/>
              <a:chExt cx="4800000" cy="4800000"/>
            </a:xfrm>
          </p:grpSpPr>
          <p:grpSp>
            <p:nvGrpSpPr>
              <p:cNvPr id="7548" name="Group 7547"/>
              <p:cNvGrpSpPr/>
              <p:nvPr/>
            </p:nvGrpSpPr>
            <p:grpSpPr>
              <a:xfrm rot="5400000">
                <a:off x="6528000" y="1327955"/>
                <a:ext cx="4800000" cy="4800000"/>
                <a:chOff x="300507" y="995966"/>
                <a:chExt cx="3600000" cy="3600000"/>
              </a:xfrm>
            </p:grpSpPr>
            <p:sp>
              <p:nvSpPr>
                <p:cNvPr id="7555" name="Rectangle 755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49" name="Rectangle 754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8" name="Group 6887"/>
            <p:cNvGrpSpPr/>
            <p:nvPr/>
          </p:nvGrpSpPr>
          <p:grpSpPr>
            <a:xfrm>
              <a:off x="5457005" y="2710980"/>
              <a:ext cx="504000" cy="504000"/>
              <a:chOff x="6528000" y="1327955"/>
              <a:chExt cx="4800000" cy="4800000"/>
            </a:xfrm>
          </p:grpSpPr>
          <p:grpSp>
            <p:nvGrpSpPr>
              <p:cNvPr id="7534" name="Group 7533"/>
              <p:cNvGrpSpPr/>
              <p:nvPr/>
            </p:nvGrpSpPr>
            <p:grpSpPr>
              <a:xfrm rot="5400000">
                <a:off x="6528000" y="1327955"/>
                <a:ext cx="4800000" cy="4800000"/>
                <a:chOff x="300507" y="995966"/>
                <a:chExt cx="3600000" cy="3600000"/>
              </a:xfrm>
            </p:grpSpPr>
            <p:sp>
              <p:nvSpPr>
                <p:cNvPr id="7541" name="Rectangle 754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35" name="Rectangle 753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9" name="Group 6888"/>
            <p:cNvGrpSpPr/>
            <p:nvPr/>
          </p:nvGrpSpPr>
          <p:grpSpPr>
            <a:xfrm>
              <a:off x="6067530" y="2710980"/>
              <a:ext cx="504000" cy="504000"/>
              <a:chOff x="6528000" y="1327955"/>
              <a:chExt cx="4800000" cy="4800000"/>
            </a:xfrm>
          </p:grpSpPr>
          <p:grpSp>
            <p:nvGrpSpPr>
              <p:cNvPr id="7520" name="Group 7519"/>
              <p:cNvGrpSpPr/>
              <p:nvPr/>
            </p:nvGrpSpPr>
            <p:grpSpPr>
              <a:xfrm rot="5400000">
                <a:off x="6528000" y="1327955"/>
                <a:ext cx="4800000" cy="4800000"/>
                <a:chOff x="300507" y="995966"/>
                <a:chExt cx="3600000" cy="3600000"/>
              </a:xfrm>
            </p:grpSpPr>
            <p:sp>
              <p:nvSpPr>
                <p:cNvPr id="7527" name="Rectangle 752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21" name="Rectangle 75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0" name="Group 6889"/>
            <p:cNvGrpSpPr/>
            <p:nvPr/>
          </p:nvGrpSpPr>
          <p:grpSpPr>
            <a:xfrm>
              <a:off x="6678055" y="2710980"/>
              <a:ext cx="504000" cy="504000"/>
              <a:chOff x="6528000" y="1327955"/>
              <a:chExt cx="4800000" cy="4800000"/>
            </a:xfrm>
          </p:grpSpPr>
          <p:grpSp>
            <p:nvGrpSpPr>
              <p:cNvPr id="7506" name="Group 7505"/>
              <p:cNvGrpSpPr/>
              <p:nvPr/>
            </p:nvGrpSpPr>
            <p:grpSpPr>
              <a:xfrm rot="5400000">
                <a:off x="6528000" y="1327955"/>
                <a:ext cx="4800000" cy="4800000"/>
                <a:chOff x="300507" y="995966"/>
                <a:chExt cx="3600000" cy="3600000"/>
              </a:xfrm>
            </p:grpSpPr>
            <p:sp>
              <p:nvSpPr>
                <p:cNvPr id="7513" name="Rectangle 751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07" name="Rectangle 750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1" name="Group 6890"/>
            <p:cNvGrpSpPr/>
            <p:nvPr/>
          </p:nvGrpSpPr>
          <p:grpSpPr>
            <a:xfrm>
              <a:off x="7288580" y="2710980"/>
              <a:ext cx="504000" cy="504000"/>
              <a:chOff x="6528000" y="1327955"/>
              <a:chExt cx="4800000" cy="4800000"/>
            </a:xfrm>
          </p:grpSpPr>
          <p:grpSp>
            <p:nvGrpSpPr>
              <p:cNvPr id="7492" name="Group 7491"/>
              <p:cNvGrpSpPr/>
              <p:nvPr/>
            </p:nvGrpSpPr>
            <p:grpSpPr>
              <a:xfrm rot="5400000">
                <a:off x="6528000" y="1327955"/>
                <a:ext cx="4800000" cy="4800000"/>
                <a:chOff x="300507" y="995966"/>
                <a:chExt cx="3600000" cy="3600000"/>
              </a:xfrm>
            </p:grpSpPr>
            <p:sp>
              <p:nvSpPr>
                <p:cNvPr id="7499" name="Rectangle 749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93" name="Rectangle 749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2" name="Group 6891"/>
            <p:cNvGrpSpPr/>
            <p:nvPr/>
          </p:nvGrpSpPr>
          <p:grpSpPr>
            <a:xfrm>
              <a:off x="1798222" y="3310853"/>
              <a:ext cx="504000" cy="504000"/>
              <a:chOff x="6528000" y="1327955"/>
              <a:chExt cx="4800000" cy="4800000"/>
            </a:xfrm>
          </p:grpSpPr>
          <p:grpSp>
            <p:nvGrpSpPr>
              <p:cNvPr id="7478" name="Group 7477"/>
              <p:cNvGrpSpPr/>
              <p:nvPr/>
            </p:nvGrpSpPr>
            <p:grpSpPr>
              <a:xfrm rot="5400000">
                <a:off x="6528000" y="1327955"/>
                <a:ext cx="4800000" cy="4800000"/>
                <a:chOff x="300507" y="995966"/>
                <a:chExt cx="3600000" cy="3600000"/>
              </a:xfrm>
            </p:grpSpPr>
            <p:sp>
              <p:nvSpPr>
                <p:cNvPr id="7485" name="Rectangle 748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79" name="Rectangle 747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3" name="Group 6892"/>
            <p:cNvGrpSpPr/>
            <p:nvPr/>
          </p:nvGrpSpPr>
          <p:grpSpPr>
            <a:xfrm>
              <a:off x="2408747" y="3310853"/>
              <a:ext cx="504000" cy="504000"/>
              <a:chOff x="6528000" y="1327955"/>
              <a:chExt cx="4800000" cy="4800000"/>
            </a:xfrm>
          </p:grpSpPr>
          <p:grpSp>
            <p:nvGrpSpPr>
              <p:cNvPr id="7464" name="Group 7463"/>
              <p:cNvGrpSpPr/>
              <p:nvPr/>
            </p:nvGrpSpPr>
            <p:grpSpPr>
              <a:xfrm rot="5400000">
                <a:off x="6528000" y="1327955"/>
                <a:ext cx="4800000" cy="4800000"/>
                <a:chOff x="300507" y="995966"/>
                <a:chExt cx="3600000" cy="3600000"/>
              </a:xfrm>
            </p:grpSpPr>
            <p:sp>
              <p:nvSpPr>
                <p:cNvPr id="7471" name="Rectangle 747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65" name="Rectangle 746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4" name="Group 6893"/>
            <p:cNvGrpSpPr/>
            <p:nvPr/>
          </p:nvGrpSpPr>
          <p:grpSpPr>
            <a:xfrm>
              <a:off x="3019272" y="3310853"/>
              <a:ext cx="504000" cy="504000"/>
              <a:chOff x="6528000" y="1327955"/>
              <a:chExt cx="4800000" cy="4800000"/>
            </a:xfrm>
          </p:grpSpPr>
          <p:grpSp>
            <p:nvGrpSpPr>
              <p:cNvPr id="7450" name="Group 7449"/>
              <p:cNvGrpSpPr/>
              <p:nvPr/>
            </p:nvGrpSpPr>
            <p:grpSpPr>
              <a:xfrm rot="5400000">
                <a:off x="6528000" y="1327955"/>
                <a:ext cx="4800000" cy="4800000"/>
                <a:chOff x="300507" y="995966"/>
                <a:chExt cx="3600000" cy="3600000"/>
              </a:xfrm>
            </p:grpSpPr>
            <p:sp>
              <p:nvSpPr>
                <p:cNvPr id="7457" name="Rectangle 745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51" name="Rectangle 745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5" name="Group 6894"/>
            <p:cNvGrpSpPr/>
            <p:nvPr/>
          </p:nvGrpSpPr>
          <p:grpSpPr>
            <a:xfrm>
              <a:off x="3629797" y="3310853"/>
              <a:ext cx="504000" cy="504000"/>
              <a:chOff x="6528000" y="1327955"/>
              <a:chExt cx="4800000" cy="4800000"/>
            </a:xfrm>
          </p:grpSpPr>
          <p:grpSp>
            <p:nvGrpSpPr>
              <p:cNvPr id="7436" name="Group 7435"/>
              <p:cNvGrpSpPr/>
              <p:nvPr/>
            </p:nvGrpSpPr>
            <p:grpSpPr>
              <a:xfrm rot="5400000">
                <a:off x="6528000" y="1327955"/>
                <a:ext cx="4800000" cy="4800000"/>
                <a:chOff x="300507" y="995966"/>
                <a:chExt cx="3600000" cy="3600000"/>
              </a:xfrm>
            </p:grpSpPr>
            <p:sp>
              <p:nvSpPr>
                <p:cNvPr id="7443" name="Rectangle 744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37" name="Rectangle 743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6" name="Group 6895"/>
            <p:cNvGrpSpPr/>
            <p:nvPr/>
          </p:nvGrpSpPr>
          <p:grpSpPr>
            <a:xfrm>
              <a:off x="4235955" y="3310853"/>
              <a:ext cx="504000" cy="504000"/>
              <a:chOff x="6528000" y="1327955"/>
              <a:chExt cx="4800000" cy="4800000"/>
            </a:xfrm>
          </p:grpSpPr>
          <p:grpSp>
            <p:nvGrpSpPr>
              <p:cNvPr id="7422" name="Group 7421"/>
              <p:cNvGrpSpPr/>
              <p:nvPr/>
            </p:nvGrpSpPr>
            <p:grpSpPr>
              <a:xfrm rot="5400000">
                <a:off x="6528000" y="1327955"/>
                <a:ext cx="4800000" cy="4800000"/>
                <a:chOff x="300507" y="995966"/>
                <a:chExt cx="3600000" cy="3600000"/>
              </a:xfrm>
            </p:grpSpPr>
            <p:sp>
              <p:nvSpPr>
                <p:cNvPr id="7429" name="Rectangle 742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23" name="Rectangle 742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7" name="Group 6896"/>
            <p:cNvGrpSpPr/>
            <p:nvPr/>
          </p:nvGrpSpPr>
          <p:grpSpPr>
            <a:xfrm>
              <a:off x="4846480" y="3310853"/>
              <a:ext cx="504000" cy="504000"/>
              <a:chOff x="6528000" y="1327955"/>
              <a:chExt cx="4800000" cy="4800000"/>
            </a:xfrm>
          </p:grpSpPr>
          <p:grpSp>
            <p:nvGrpSpPr>
              <p:cNvPr id="7408" name="Group 7407"/>
              <p:cNvGrpSpPr/>
              <p:nvPr/>
            </p:nvGrpSpPr>
            <p:grpSpPr>
              <a:xfrm rot="5400000">
                <a:off x="6528000" y="1327955"/>
                <a:ext cx="4800000" cy="4800000"/>
                <a:chOff x="300507" y="995966"/>
                <a:chExt cx="3600000" cy="3600000"/>
              </a:xfrm>
            </p:grpSpPr>
            <p:sp>
              <p:nvSpPr>
                <p:cNvPr id="7415" name="Rectangle 741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09" name="Rectangle 740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8" name="Group 6897"/>
            <p:cNvGrpSpPr/>
            <p:nvPr/>
          </p:nvGrpSpPr>
          <p:grpSpPr>
            <a:xfrm>
              <a:off x="5457005" y="3310853"/>
              <a:ext cx="504000" cy="504000"/>
              <a:chOff x="6528000" y="1327955"/>
              <a:chExt cx="4800000" cy="4800000"/>
            </a:xfrm>
          </p:grpSpPr>
          <p:grpSp>
            <p:nvGrpSpPr>
              <p:cNvPr id="7394" name="Group 7393"/>
              <p:cNvGrpSpPr/>
              <p:nvPr/>
            </p:nvGrpSpPr>
            <p:grpSpPr>
              <a:xfrm rot="5400000">
                <a:off x="6528000" y="1327955"/>
                <a:ext cx="4800000" cy="4800000"/>
                <a:chOff x="300507" y="995966"/>
                <a:chExt cx="3600000" cy="3600000"/>
              </a:xfrm>
            </p:grpSpPr>
            <p:sp>
              <p:nvSpPr>
                <p:cNvPr id="7401" name="Rectangle 740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95" name="Rectangle 739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9" name="Group 6898"/>
            <p:cNvGrpSpPr/>
            <p:nvPr/>
          </p:nvGrpSpPr>
          <p:grpSpPr>
            <a:xfrm>
              <a:off x="6067530" y="3310853"/>
              <a:ext cx="504000" cy="504000"/>
              <a:chOff x="6528000" y="1327955"/>
              <a:chExt cx="4800000" cy="4800000"/>
            </a:xfrm>
          </p:grpSpPr>
          <p:grpSp>
            <p:nvGrpSpPr>
              <p:cNvPr id="7380" name="Group 7379"/>
              <p:cNvGrpSpPr/>
              <p:nvPr/>
            </p:nvGrpSpPr>
            <p:grpSpPr>
              <a:xfrm rot="5400000">
                <a:off x="6528000" y="1327955"/>
                <a:ext cx="4800000" cy="4800000"/>
                <a:chOff x="300507" y="995966"/>
                <a:chExt cx="3600000" cy="3600000"/>
              </a:xfrm>
            </p:grpSpPr>
            <p:sp>
              <p:nvSpPr>
                <p:cNvPr id="7387" name="Rectangle 738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81" name="Rectangle 738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0" name="Group 6899"/>
            <p:cNvGrpSpPr/>
            <p:nvPr/>
          </p:nvGrpSpPr>
          <p:grpSpPr>
            <a:xfrm>
              <a:off x="6678055" y="3310853"/>
              <a:ext cx="504000" cy="504000"/>
              <a:chOff x="6528000" y="1327955"/>
              <a:chExt cx="4800000" cy="4800000"/>
            </a:xfrm>
          </p:grpSpPr>
          <p:grpSp>
            <p:nvGrpSpPr>
              <p:cNvPr id="7366" name="Group 7365"/>
              <p:cNvGrpSpPr/>
              <p:nvPr/>
            </p:nvGrpSpPr>
            <p:grpSpPr>
              <a:xfrm rot="5400000">
                <a:off x="6528000" y="1327955"/>
                <a:ext cx="4800000" cy="4800000"/>
                <a:chOff x="300507" y="995966"/>
                <a:chExt cx="3600000" cy="3600000"/>
              </a:xfrm>
            </p:grpSpPr>
            <p:sp>
              <p:nvSpPr>
                <p:cNvPr id="7373" name="Rectangle 737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67" name="Rectangle 736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1" name="Group 6900"/>
            <p:cNvGrpSpPr/>
            <p:nvPr/>
          </p:nvGrpSpPr>
          <p:grpSpPr>
            <a:xfrm>
              <a:off x="7288580" y="3310853"/>
              <a:ext cx="504000" cy="504000"/>
              <a:chOff x="6528000" y="1327955"/>
              <a:chExt cx="4800000" cy="4800000"/>
            </a:xfrm>
          </p:grpSpPr>
          <p:grpSp>
            <p:nvGrpSpPr>
              <p:cNvPr id="7352" name="Group 7351"/>
              <p:cNvGrpSpPr/>
              <p:nvPr/>
            </p:nvGrpSpPr>
            <p:grpSpPr>
              <a:xfrm rot="5400000">
                <a:off x="6528000" y="1327955"/>
                <a:ext cx="4800000" cy="4800000"/>
                <a:chOff x="300507" y="995966"/>
                <a:chExt cx="3600000" cy="3600000"/>
              </a:xfrm>
            </p:grpSpPr>
            <p:sp>
              <p:nvSpPr>
                <p:cNvPr id="7359" name="Rectangle 735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53" name="Rectangle 735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2" name="Group 6901"/>
            <p:cNvGrpSpPr/>
            <p:nvPr/>
          </p:nvGrpSpPr>
          <p:grpSpPr>
            <a:xfrm>
              <a:off x="1798222" y="3907242"/>
              <a:ext cx="504000" cy="504000"/>
              <a:chOff x="6528000" y="1327955"/>
              <a:chExt cx="4800000" cy="4800000"/>
            </a:xfrm>
          </p:grpSpPr>
          <p:grpSp>
            <p:nvGrpSpPr>
              <p:cNvPr id="7338" name="Group 7337"/>
              <p:cNvGrpSpPr/>
              <p:nvPr/>
            </p:nvGrpSpPr>
            <p:grpSpPr>
              <a:xfrm rot="5400000">
                <a:off x="6528000" y="1327955"/>
                <a:ext cx="4800000" cy="4800000"/>
                <a:chOff x="300507" y="995966"/>
                <a:chExt cx="3600000" cy="3600000"/>
              </a:xfrm>
            </p:grpSpPr>
            <p:sp>
              <p:nvSpPr>
                <p:cNvPr id="7345" name="Rectangle 734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39" name="Rectangle 733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3" name="Group 6902"/>
            <p:cNvGrpSpPr/>
            <p:nvPr/>
          </p:nvGrpSpPr>
          <p:grpSpPr>
            <a:xfrm>
              <a:off x="2408747" y="3907242"/>
              <a:ext cx="504000" cy="504000"/>
              <a:chOff x="6528000" y="1327955"/>
              <a:chExt cx="4800000" cy="4800000"/>
            </a:xfrm>
          </p:grpSpPr>
          <p:grpSp>
            <p:nvGrpSpPr>
              <p:cNvPr id="7324" name="Group 7323"/>
              <p:cNvGrpSpPr/>
              <p:nvPr/>
            </p:nvGrpSpPr>
            <p:grpSpPr>
              <a:xfrm rot="5400000">
                <a:off x="6528000" y="1327955"/>
                <a:ext cx="4800000" cy="4800000"/>
                <a:chOff x="300507" y="995966"/>
                <a:chExt cx="3600000" cy="3600000"/>
              </a:xfrm>
            </p:grpSpPr>
            <p:sp>
              <p:nvSpPr>
                <p:cNvPr id="7331" name="Rectangle 733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25" name="Rectangle 732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4" name="Group 6903"/>
            <p:cNvGrpSpPr/>
            <p:nvPr/>
          </p:nvGrpSpPr>
          <p:grpSpPr>
            <a:xfrm>
              <a:off x="3019272" y="3907242"/>
              <a:ext cx="504000" cy="504000"/>
              <a:chOff x="6528000" y="1327955"/>
              <a:chExt cx="4800000" cy="4800000"/>
            </a:xfrm>
          </p:grpSpPr>
          <p:grpSp>
            <p:nvGrpSpPr>
              <p:cNvPr id="7310" name="Group 7309"/>
              <p:cNvGrpSpPr/>
              <p:nvPr/>
            </p:nvGrpSpPr>
            <p:grpSpPr>
              <a:xfrm rot="5400000">
                <a:off x="6528000" y="1327955"/>
                <a:ext cx="4800000" cy="4800000"/>
                <a:chOff x="300507" y="995966"/>
                <a:chExt cx="3600000" cy="3600000"/>
              </a:xfrm>
            </p:grpSpPr>
            <p:sp>
              <p:nvSpPr>
                <p:cNvPr id="7317" name="Rectangle 731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11" name="Rectangle 731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5" name="Group 6904"/>
            <p:cNvGrpSpPr/>
            <p:nvPr/>
          </p:nvGrpSpPr>
          <p:grpSpPr>
            <a:xfrm>
              <a:off x="3629797" y="3907242"/>
              <a:ext cx="504000" cy="504000"/>
              <a:chOff x="6528000" y="1327955"/>
              <a:chExt cx="4800000" cy="4800000"/>
            </a:xfrm>
          </p:grpSpPr>
          <p:grpSp>
            <p:nvGrpSpPr>
              <p:cNvPr id="7296" name="Group 7295"/>
              <p:cNvGrpSpPr/>
              <p:nvPr/>
            </p:nvGrpSpPr>
            <p:grpSpPr>
              <a:xfrm rot="5400000">
                <a:off x="6528000" y="1327955"/>
                <a:ext cx="4800000" cy="4800000"/>
                <a:chOff x="300507" y="995966"/>
                <a:chExt cx="3600000" cy="3600000"/>
              </a:xfrm>
            </p:grpSpPr>
            <p:sp>
              <p:nvSpPr>
                <p:cNvPr id="7303" name="Rectangle 730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97" name="Rectangle 729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6" name="Group 6905"/>
            <p:cNvGrpSpPr/>
            <p:nvPr/>
          </p:nvGrpSpPr>
          <p:grpSpPr>
            <a:xfrm>
              <a:off x="4235955" y="3907242"/>
              <a:ext cx="504000" cy="504000"/>
              <a:chOff x="6528000" y="1327955"/>
              <a:chExt cx="4800000" cy="4800000"/>
            </a:xfrm>
          </p:grpSpPr>
          <p:grpSp>
            <p:nvGrpSpPr>
              <p:cNvPr id="7282" name="Group 7281"/>
              <p:cNvGrpSpPr/>
              <p:nvPr/>
            </p:nvGrpSpPr>
            <p:grpSpPr>
              <a:xfrm rot="5400000">
                <a:off x="6528000" y="1327955"/>
                <a:ext cx="4800000" cy="4800000"/>
                <a:chOff x="300507" y="995966"/>
                <a:chExt cx="3600000" cy="3600000"/>
              </a:xfrm>
            </p:grpSpPr>
            <p:sp>
              <p:nvSpPr>
                <p:cNvPr id="7289" name="Rectangle 728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83" name="Rectangle 728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7" name="Group 6906"/>
            <p:cNvGrpSpPr/>
            <p:nvPr/>
          </p:nvGrpSpPr>
          <p:grpSpPr>
            <a:xfrm>
              <a:off x="4846480" y="3907242"/>
              <a:ext cx="504000" cy="504000"/>
              <a:chOff x="6528000" y="1327955"/>
              <a:chExt cx="4800000" cy="4800000"/>
            </a:xfrm>
          </p:grpSpPr>
          <p:grpSp>
            <p:nvGrpSpPr>
              <p:cNvPr id="7268" name="Group 7267"/>
              <p:cNvGrpSpPr/>
              <p:nvPr/>
            </p:nvGrpSpPr>
            <p:grpSpPr>
              <a:xfrm rot="5400000">
                <a:off x="6528000" y="1327955"/>
                <a:ext cx="4800000" cy="4800000"/>
                <a:chOff x="300507" y="995966"/>
                <a:chExt cx="3600000" cy="3600000"/>
              </a:xfrm>
            </p:grpSpPr>
            <p:sp>
              <p:nvSpPr>
                <p:cNvPr id="7275" name="Rectangle 727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69" name="Rectangle 726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8" name="Group 6907"/>
            <p:cNvGrpSpPr/>
            <p:nvPr/>
          </p:nvGrpSpPr>
          <p:grpSpPr>
            <a:xfrm>
              <a:off x="5457005" y="3907242"/>
              <a:ext cx="504000" cy="504000"/>
              <a:chOff x="6528000" y="1327955"/>
              <a:chExt cx="4800000" cy="4800000"/>
            </a:xfrm>
          </p:grpSpPr>
          <p:grpSp>
            <p:nvGrpSpPr>
              <p:cNvPr id="7254" name="Group 7253"/>
              <p:cNvGrpSpPr/>
              <p:nvPr/>
            </p:nvGrpSpPr>
            <p:grpSpPr>
              <a:xfrm rot="5400000">
                <a:off x="6528000" y="1327955"/>
                <a:ext cx="4800000" cy="4800000"/>
                <a:chOff x="300507" y="995966"/>
                <a:chExt cx="3600000" cy="3600000"/>
              </a:xfrm>
            </p:grpSpPr>
            <p:sp>
              <p:nvSpPr>
                <p:cNvPr id="7261" name="Rectangle 726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55" name="Rectangle 725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9" name="Group 6908"/>
            <p:cNvGrpSpPr/>
            <p:nvPr/>
          </p:nvGrpSpPr>
          <p:grpSpPr>
            <a:xfrm>
              <a:off x="6067530" y="3907242"/>
              <a:ext cx="504000" cy="504000"/>
              <a:chOff x="6528000" y="1327955"/>
              <a:chExt cx="4800000" cy="4800000"/>
            </a:xfrm>
          </p:grpSpPr>
          <p:grpSp>
            <p:nvGrpSpPr>
              <p:cNvPr id="7240" name="Group 7239"/>
              <p:cNvGrpSpPr/>
              <p:nvPr/>
            </p:nvGrpSpPr>
            <p:grpSpPr>
              <a:xfrm rot="5400000">
                <a:off x="6528000" y="1327955"/>
                <a:ext cx="4800000" cy="4800000"/>
                <a:chOff x="300507" y="995966"/>
                <a:chExt cx="3600000" cy="3600000"/>
              </a:xfrm>
            </p:grpSpPr>
            <p:sp>
              <p:nvSpPr>
                <p:cNvPr id="7247" name="Rectangle 724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41" name="Rectangle 724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0" name="Group 6909"/>
            <p:cNvGrpSpPr/>
            <p:nvPr/>
          </p:nvGrpSpPr>
          <p:grpSpPr>
            <a:xfrm>
              <a:off x="6678055" y="3907242"/>
              <a:ext cx="504000" cy="504000"/>
              <a:chOff x="6528000" y="1327955"/>
              <a:chExt cx="4800000" cy="4800000"/>
            </a:xfrm>
          </p:grpSpPr>
          <p:grpSp>
            <p:nvGrpSpPr>
              <p:cNvPr id="7226" name="Group 7225"/>
              <p:cNvGrpSpPr/>
              <p:nvPr/>
            </p:nvGrpSpPr>
            <p:grpSpPr>
              <a:xfrm rot="5400000">
                <a:off x="6528000" y="1327955"/>
                <a:ext cx="4800000" cy="4800000"/>
                <a:chOff x="300507" y="995966"/>
                <a:chExt cx="3600000" cy="3600000"/>
              </a:xfrm>
            </p:grpSpPr>
            <p:sp>
              <p:nvSpPr>
                <p:cNvPr id="7233" name="Rectangle 72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27" name="Rectangle 722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1" name="Group 6910"/>
            <p:cNvGrpSpPr/>
            <p:nvPr/>
          </p:nvGrpSpPr>
          <p:grpSpPr>
            <a:xfrm>
              <a:off x="7288580" y="3907242"/>
              <a:ext cx="504000" cy="504000"/>
              <a:chOff x="6528000" y="1327955"/>
              <a:chExt cx="4800000" cy="4800000"/>
            </a:xfrm>
          </p:grpSpPr>
          <p:grpSp>
            <p:nvGrpSpPr>
              <p:cNvPr id="7212" name="Group 7211"/>
              <p:cNvGrpSpPr/>
              <p:nvPr/>
            </p:nvGrpSpPr>
            <p:grpSpPr>
              <a:xfrm rot="5400000">
                <a:off x="6528000" y="1327955"/>
                <a:ext cx="4800000" cy="4800000"/>
                <a:chOff x="300507" y="995966"/>
                <a:chExt cx="3600000" cy="3600000"/>
              </a:xfrm>
            </p:grpSpPr>
            <p:sp>
              <p:nvSpPr>
                <p:cNvPr id="7219" name="Rectangle 721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13" name="Rectangle 721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2" name="Group 6911"/>
            <p:cNvGrpSpPr/>
            <p:nvPr/>
          </p:nvGrpSpPr>
          <p:grpSpPr>
            <a:xfrm>
              <a:off x="1798222" y="4503630"/>
              <a:ext cx="504000" cy="504000"/>
              <a:chOff x="6528000" y="1327955"/>
              <a:chExt cx="4800000" cy="4800000"/>
            </a:xfrm>
          </p:grpSpPr>
          <p:grpSp>
            <p:nvGrpSpPr>
              <p:cNvPr id="7198" name="Group 7197"/>
              <p:cNvGrpSpPr/>
              <p:nvPr/>
            </p:nvGrpSpPr>
            <p:grpSpPr>
              <a:xfrm rot="5400000">
                <a:off x="6528000" y="1327955"/>
                <a:ext cx="4800000" cy="4800000"/>
                <a:chOff x="300507" y="995966"/>
                <a:chExt cx="3600000" cy="3600000"/>
              </a:xfrm>
            </p:grpSpPr>
            <p:sp>
              <p:nvSpPr>
                <p:cNvPr id="7205" name="Rectangle 720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99" name="Rectangle 719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3" name="Group 6912"/>
            <p:cNvGrpSpPr/>
            <p:nvPr/>
          </p:nvGrpSpPr>
          <p:grpSpPr>
            <a:xfrm>
              <a:off x="2408747" y="4503630"/>
              <a:ext cx="504000" cy="504000"/>
              <a:chOff x="6528000" y="1327955"/>
              <a:chExt cx="4800000" cy="4800000"/>
            </a:xfrm>
          </p:grpSpPr>
          <p:grpSp>
            <p:nvGrpSpPr>
              <p:cNvPr id="7184" name="Group 7183"/>
              <p:cNvGrpSpPr/>
              <p:nvPr/>
            </p:nvGrpSpPr>
            <p:grpSpPr>
              <a:xfrm rot="5400000">
                <a:off x="6528000" y="1327955"/>
                <a:ext cx="4800000" cy="4800000"/>
                <a:chOff x="300507" y="995966"/>
                <a:chExt cx="3600000" cy="3600000"/>
              </a:xfrm>
            </p:grpSpPr>
            <p:sp>
              <p:nvSpPr>
                <p:cNvPr id="7191" name="Rectangle 719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85" name="Rectangle 718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4" name="Group 6913"/>
            <p:cNvGrpSpPr/>
            <p:nvPr/>
          </p:nvGrpSpPr>
          <p:grpSpPr>
            <a:xfrm>
              <a:off x="3019272" y="4503630"/>
              <a:ext cx="504000" cy="504000"/>
              <a:chOff x="6528000" y="1327955"/>
              <a:chExt cx="4800000" cy="4800000"/>
            </a:xfrm>
          </p:grpSpPr>
          <p:grpSp>
            <p:nvGrpSpPr>
              <p:cNvPr id="7170" name="Group 7169"/>
              <p:cNvGrpSpPr/>
              <p:nvPr/>
            </p:nvGrpSpPr>
            <p:grpSpPr>
              <a:xfrm rot="5400000">
                <a:off x="6528000" y="1327955"/>
                <a:ext cx="4800000" cy="4800000"/>
                <a:chOff x="300507" y="995966"/>
                <a:chExt cx="3600000" cy="3600000"/>
              </a:xfrm>
            </p:grpSpPr>
            <p:sp>
              <p:nvSpPr>
                <p:cNvPr id="7177" name="Rectangle 717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71" name="Rectangle 717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5" name="Group 6914"/>
            <p:cNvGrpSpPr/>
            <p:nvPr/>
          </p:nvGrpSpPr>
          <p:grpSpPr>
            <a:xfrm>
              <a:off x="3629797" y="4503630"/>
              <a:ext cx="504000" cy="504000"/>
              <a:chOff x="6528000" y="1327955"/>
              <a:chExt cx="4800000" cy="4800000"/>
            </a:xfrm>
          </p:grpSpPr>
          <p:grpSp>
            <p:nvGrpSpPr>
              <p:cNvPr id="7156" name="Group 7155"/>
              <p:cNvGrpSpPr/>
              <p:nvPr/>
            </p:nvGrpSpPr>
            <p:grpSpPr>
              <a:xfrm rot="5400000">
                <a:off x="6528000" y="1327955"/>
                <a:ext cx="4800000" cy="4800000"/>
                <a:chOff x="300507" y="995966"/>
                <a:chExt cx="3600000" cy="3600000"/>
              </a:xfrm>
            </p:grpSpPr>
            <p:sp>
              <p:nvSpPr>
                <p:cNvPr id="7163" name="Rectangle 716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57" name="Rectangle 715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6" name="Group 6915"/>
            <p:cNvGrpSpPr/>
            <p:nvPr/>
          </p:nvGrpSpPr>
          <p:grpSpPr>
            <a:xfrm>
              <a:off x="4235955" y="4503630"/>
              <a:ext cx="504000" cy="504000"/>
              <a:chOff x="6528000" y="1327955"/>
              <a:chExt cx="4800000" cy="4800000"/>
            </a:xfrm>
          </p:grpSpPr>
          <p:grpSp>
            <p:nvGrpSpPr>
              <p:cNvPr id="7142" name="Group 7141"/>
              <p:cNvGrpSpPr/>
              <p:nvPr/>
            </p:nvGrpSpPr>
            <p:grpSpPr>
              <a:xfrm rot="5400000">
                <a:off x="6528000" y="1327955"/>
                <a:ext cx="4800000" cy="4800000"/>
                <a:chOff x="300507" y="995966"/>
                <a:chExt cx="3600000" cy="3600000"/>
              </a:xfrm>
            </p:grpSpPr>
            <p:sp>
              <p:nvSpPr>
                <p:cNvPr id="7149" name="Rectangle 714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43" name="Rectangle 714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7" name="Group 6916"/>
            <p:cNvGrpSpPr/>
            <p:nvPr/>
          </p:nvGrpSpPr>
          <p:grpSpPr>
            <a:xfrm>
              <a:off x="4846480" y="4503630"/>
              <a:ext cx="504000" cy="504000"/>
              <a:chOff x="6528000" y="1327955"/>
              <a:chExt cx="4800000" cy="4800000"/>
            </a:xfrm>
          </p:grpSpPr>
          <p:grpSp>
            <p:nvGrpSpPr>
              <p:cNvPr id="7128" name="Group 7127"/>
              <p:cNvGrpSpPr/>
              <p:nvPr/>
            </p:nvGrpSpPr>
            <p:grpSpPr>
              <a:xfrm rot="5400000">
                <a:off x="6528000" y="1327955"/>
                <a:ext cx="4800000" cy="4800000"/>
                <a:chOff x="300507" y="995966"/>
                <a:chExt cx="3600000" cy="3600000"/>
              </a:xfrm>
            </p:grpSpPr>
            <p:sp>
              <p:nvSpPr>
                <p:cNvPr id="7135" name="Rectangle 713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29" name="Rectangle 712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8" name="Group 6917"/>
            <p:cNvGrpSpPr/>
            <p:nvPr/>
          </p:nvGrpSpPr>
          <p:grpSpPr>
            <a:xfrm>
              <a:off x="5457005" y="4503630"/>
              <a:ext cx="504000" cy="504000"/>
              <a:chOff x="6528000" y="1327955"/>
              <a:chExt cx="4800000" cy="4800000"/>
            </a:xfrm>
          </p:grpSpPr>
          <p:grpSp>
            <p:nvGrpSpPr>
              <p:cNvPr id="7114" name="Group 7113"/>
              <p:cNvGrpSpPr/>
              <p:nvPr/>
            </p:nvGrpSpPr>
            <p:grpSpPr>
              <a:xfrm rot="5400000">
                <a:off x="6528000" y="1327955"/>
                <a:ext cx="4800000" cy="4800000"/>
                <a:chOff x="300507" y="995966"/>
                <a:chExt cx="3600000" cy="3600000"/>
              </a:xfrm>
            </p:grpSpPr>
            <p:sp>
              <p:nvSpPr>
                <p:cNvPr id="7121" name="Rectangle 712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15" name="Rectangle 711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9" name="Group 6918"/>
            <p:cNvGrpSpPr/>
            <p:nvPr/>
          </p:nvGrpSpPr>
          <p:grpSpPr>
            <a:xfrm>
              <a:off x="6067530" y="4503630"/>
              <a:ext cx="504000" cy="504000"/>
              <a:chOff x="6528000" y="1327955"/>
              <a:chExt cx="4800000" cy="4800000"/>
            </a:xfrm>
          </p:grpSpPr>
          <p:grpSp>
            <p:nvGrpSpPr>
              <p:cNvPr id="7100" name="Group 7099"/>
              <p:cNvGrpSpPr/>
              <p:nvPr/>
            </p:nvGrpSpPr>
            <p:grpSpPr>
              <a:xfrm rot="5400000">
                <a:off x="6528000" y="1327955"/>
                <a:ext cx="4800000" cy="4800000"/>
                <a:chOff x="300507" y="995966"/>
                <a:chExt cx="3600000" cy="3600000"/>
              </a:xfrm>
            </p:grpSpPr>
            <p:sp>
              <p:nvSpPr>
                <p:cNvPr id="7107" name="Rectangle 710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01" name="Rectangle 710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0" name="Group 6919"/>
            <p:cNvGrpSpPr/>
            <p:nvPr/>
          </p:nvGrpSpPr>
          <p:grpSpPr>
            <a:xfrm>
              <a:off x="6678055" y="4503630"/>
              <a:ext cx="504000" cy="504000"/>
              <a:chOff x="6528000" y="1327955"/>
              <a:chExt cx="4800000" cy="4800000"/>
            </a:xfrm>
          </p:grpSpPr>
          <p:grpSp>
            <p:nvGrpSpPr>
              <p:cNvPr id="7086" name="Group 7085"/>
              <p:cNvGrpSpPr/>
              <p:nvPr/>
            </p:nvGrpSpPr>
            <p:grpSpPr>
              <a:xfrm rot="5400000">
                <a:off x="6528000" y="1327955"/>
                <a:ext cx="4800000" cy="4800000"/>
                <a:chOff x="300507" y="995966"/>
                <a:chExt cx="3600000" cy="3600000"/>
              </a:xfrm>
            </p:grpSpPr>
            <p:sp>
              <p:nvSpPr>
                <p:cNvPr id="7093" name="Rectangle 709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87" name="Rectangle 708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1" name="Group 6920"/>
            <p:cNvGrpSpPr/>
            <p:nvPr/>
          </p:nvGrpSpPr>
          <p:grpSpPr>
            <a:xfrm>
              <a:off x="7288580" y="4503630"/>
              <a:ext cx="504000" cy="504000"/>
              <a:chOff x="6528000" y="1327955"/>
              <a:chExt cx="4800000" cy="4800000"/>
            </a:xfrm>
          </p:grpSpPr>
          <p:grpSp>
            <p:nvGrpSpPr>
              <p:cNvPr id="7072" name="Group 7071"/>
              <p:cNvGrpSpPr/>
              <p:nvPr/>
            </p:nvGrpSpPr>
            <p:grpSpPr>
              <a:xfrm rot="5400000">
                <a:off x="6528000" y="1327955"/>
                <a:ext cx="4800000" cy="4800000"/>
                <a:chOff x="300507" y="995966"/>
                <a:chExt cx="3600000" cy="3600000"/>
              </a:xfrm>
            </p:grpSpPr>
            <p:sp>
              <p:nvSpPr>
                <p:cNvPr id="7079" name="Rectangle 707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73" name="Rectangle 707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2" name="Group 6921"/>
            <p:cNvGrpSpPr/>
            <p:nvPr/>
          </p:nvGrpSpPr>
          <p:grpSpPr>
            <a:xfrm>
              <a:off x="1798222" y="5100019"/>
              <a:ext cx="504000" cy="504000"/>
              <a:chOff x="6528000" y="1327955"/>
              <a:chExt cx="4800000" cy="4800000"/>
            </a:xfrm>
          </p:grpSpPr>
          <p:grpSp>
            <p:nvGrpSpPr>
              <p:cNvPr id="7058" name="Group 7057"/>
              <p:cNvGrpSpPr/>
              <p:nvPr/>
            </p:nvGrpSpPr>
            <p:grpSpPr>
              <a:xfrm rot="5400000">
                <a:off x="6528000" y="1327955"/>
                <a:ext cx="4800000" cy="4800000"/>
                <a:chOff x="300507" y="995966"/>
                <a:chExt cx="3600000" cy="3600000"/>
              </a:xfrm>
            </p:grpSpPr>
            <p:sp>
              <p:nvSpPr>
                <p:cNvPr id="7065" name="Rectangle 70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59" name="Rectangle 70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3" name="Group 6922"/>
            <p:cNvGrpSpPr/>
            <p:nvPr/>
          </p:nvGrpSpPr>
          <p:grpSpPr>
            <a:xfrm>
              <a:off x="2408747" y="5100019"/>
              <a:ext cx="504000" cy="504000"/>
              <a:chOff x="6528000" y="1327955"/>
              <a:chExt cx="4800000" cy="4800000"/>
            </a:xfrm>
          </p:grpSpPr>
          <p:grpSp>
            <p:nvGrpSpPr>
              <p:cNvPr id="7044" name="Group 7043"/>
              <p:cNvGrpSpPr/>
              <p:nvPr/>
            </p:nvGrpSpPr>
            <p:grpSpPr>
              <a:xfrm rot="5400000">
                <a:off x="6528000" y="1327955"/>
                <a:ext cx="4800000" cy="4800000"/>
                <a:chOff x="300507" y="995966"/>
                <a:chExt cx="3600000" cy="3600000"/>
              </a:xfrm>
            </p:grpSpPr>
            <p:sp>
              <p:nvSpPr>
                <p:cNvPr id="7051" name="Rectangle 70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45" name="Rectangle 70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4" name="Group 6923"/>
            <p:cNvGrpSpPr/>
            <p:nvPr/>
          </p:nvGrpSpPr>
          <p:grpSpPr>
            <a:xfrm>
              <a:off x="3019272" y="5100019"/>
              <a:ext cx="504000" cy="504000"/>
              <a:chOff x="6528000" y="1327955"/>
              <a:chExt cx="4800000" cy="4800000"/>
            </a:xfrm>
          </p:grpSpPr>
          <p:grpSp>
            <p:nvGrpSpPr>
              <p:cNvPr id="7030" name="Group 7029"/>
              <p:cNvGrpSpPr/>
              <p:nvPr/>
            </p:nvGrpSpPr>
            <p:grpSpPr>
              <a:xfrm rot="5400000">
                <a:off x="6528000" y="1327955"/>
                <a:ext cx="4800000" cy="4800000"/>
                <a:chOff x="300507" y="995966"/>
                <a:chExt cx="3600000" cy="3600000"/>
              </a:xfrm>
            </p:grpSpPr>
            <p:sp>
              <p:nvSpPr>
                <p:cNvPr id="7037" name="Rectangle 70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31" name="Rectangle 70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5" name="Group 6924"/>
            <p:cNvGrpSpPr/>
            <p:nvPr/>
          </p:nvGrpSpPr>
          <p:grpSpPr>
            <a:xfrm>
              <a:off x="3629797" y="5100019"/>
              <a:ext cx="504000" cy="504000"/>
              <a:chOff x="6528000" y="1327955"/>
              <a:chExt cx="4800000" cy="4800000"/>
            </a:xfrm>
          </p:grpSpPr>
          <p:grpSp>
            <p:nvGrpSpPr>
              <p:cNvPr id="7016" name="Group 7015"/>
              <p:cNvGrpSpPr/>
              <p:nvPr/>
            </p:nvGrpSpPr>
            <p:grpSpPr>
              <a:xfrm rot="5400000">
                <a:off x="6528000" y="1327955"/>
                <a:ext cx="4800000" cy="4800000"/>
                <a:chOff x="300507" y="995966"/>
                <a:chExt cx="3600000" cy="3600000"/>
              </a:xfrm>
            </p:grpSpPr>
            <p:sp>
              <p:nvSpPr>
                <p:cNvPr id="7023" name="Rectangle 70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17" name="Rectangle 70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6" name="Group 6925"/>
            <p:cNvGrpSpPr/>
            <p:nvPr/>
          </p:nvGrpSpPr>
          <p:grpSpPr>
            <a:xfrm>
              <a:off x="4235955" y="5100019"/>
              <a:ext cx="504000" cy="504000"/>
              <a:chOff x="6528000" y="1327955"/>
              <a:chExt cx="4800000" cy="4800000"/>
            </a:xfrm>
          </p:grpSpPr>
          <p:grpSp>
            <p:nvGrpSpPr>
              <p:cNvPr id="7002" name="Group 7001"/>
              <p:cNvGrpSpPr/>
              <p:nvPr/>
            </p:nvGrpSpPr>
            <p:grpSpPr>
              <a:xfrm rot="5400000">
                <a:off x="6528000" y="1327955"/>
                <a:ext cx="4800000" cy="4800000"/>
                <a:chOff x="300507" y="995966"/>
                <a:chExt cx="3600000" cy="3600000"/>
              </a:xfrm>
            </p:grpSpPr>
            <p:sp>
              <p:nvSpPr>
                <p:cNvPr id="7009" name="Rectangle 70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03" name="Rectangle 70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7" name="Group 6926"/>
            <p:cNvGrpSpPr/>
            <p:nvPr/>
          </p:nvGrpSpPr>
          <p:grpSpPr>
            <a:xfrm>
              <a:off x="4846480" y="5100019"/>
              <a:ext cx="504000" cy="504000"/>
              <a:chOff x="6528000" y="1327955"/>
              <a:chExt cx="4800000" cy="4800000"/>
            </a:xfrm>
          </p:grpSpPr>
          <p:grpSp>
            <p:nvGrpSpPr>
              <p:cNvPr id="6988" name="Group 6987"/>
              <p:cNvGrpSpPr/>
              <p:nvPr/>
            </p:nvGrpSpPr>
            <p:grpSpPr>
              <a:xfrm rot="5400000">
                <a:off x="6528000" y="1327955"/>
                <a:ext cx="4800000" cy="4800000"/>
                <a:chOff x="300507" y="995966"/>
                <a:chExt cx="3600000" cy="3600000"/>
              </a:xfrm>
            </p:grpSpPr>
            <p:sp>
              <p:nvSpPr>
                <p:cNvPr id="6995" name="Rectangle 69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89" name="Rectangle 69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8" name="Group 6927"/>
            <p:cNvGrpSpPr/>
            <p:nvPr/>
          </p:nvGrpSpPr>
          <p:grpSpPr>
            <a:xfrm>
              <a:off x="5457005" y="5100019"/>
              <a:ext cx="504000" cy="504000"/>
              <a:chOff x="6528000" y="1327955"/>
              <a:chExt cx="4800000" cy="4800000"/>
            </a:xfrm>
          </p:grpSpPr>
          <p:grpSp>
            <p:nvGrpSpPr>
              <p:cNvPr id="6974" name="Group 6973"/>
              <p:cNvGrpSpPr/>
              <p:nvPr/>
            </p:nvGrpSpPr>
            <p:grpSpPr>
              <a:xfrm rot="5400000">
                <a:off x="6528000" y="1327955"/>
                <a:ext cx="4800000" cy="4800000"/>
                <a:chOff x="300507" y="995966"/>
                <a:chExt cx="3600000" cy="3600000"/>
              </a:xfrm>
            </p:grpSpPr>
            <p:sp>
              <p:nvSpPr>
                <p:cNvPr id="6981" name="Rectangle 69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75" name="Rectangle 69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9" name="Group 6928"/>
            <p:cNvGrpSpPr/>
            <p:nvPr/>
          </p:nvGrpSpPr>
          <p:grpSpPr>
            <a:xfrm>
              <a:off x="6067530" y="5100019"/>
              <a:ext cx="504000" cy="504000"/>
              <a:chOff x="6528000" y="1327955"/>
              <a:chExt cx="4800000" cy="4800000"/>
            </a:xfrm>
          </p:grpSpPr>
          <p:grpSp>
            <p:nvGrpSpPr>
              <p:cNvPr id="6960" name="Group 6959"/>
              <p:cNvGrpSpPr/>
              <p:nvPr/>
            </p:nvGrpSpPr>
            <p:grpSpPr>
              <a:xfrm rot="5400000">
                <a:off x="6528000" y="1327955"/>
                <a:ext cx="4800000" cy="4800000"/>
                <a:chOff x="300507" y="995966"/>
                <a:chExt cx="3600000" cy="3600000"/>
              </a:xfrm>
            </p:grpSpPr>
            <p:sp>
              <p:nvSpPr>
                <p:cNvPr id="6967" name="Rectangle 69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61" name="Rectangle 69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0" name="Group 6929"/>
            <p:cNvGrpSpPr/>
            <p:nvPr/>
          </p:nvGrpSpPr>
          <p:grpSpPr>
            <a:xfrm>
              <a:off x="6678055" y="5100019"/>
              <a:ext cx="504000" cy="504000"/>
              <a:chOff x="6528000" y="1327955"/>
              <a:chExt cx="4800000" cy="4800000"/>
            </a:xfrm>
          </p:grpSpPr>
          <p:grpSp>
            <p:nvGrpSpPr>
              <p:cNvPr id="6946" name="Group 6945"/>
              <p:cNvGrpSpPr/>
              <p:nvPr/>
            </p:nvGrpSpPr>
            <p:grpSpPr>
              <a:xfrm rot="5400000">
                <a:off x="6528000" y="1327955"/>
                <a:ext cx="4800000" cy="4800000"/>
                <a:chOff x="300507" y="995966"/>
                <a:chExt cx="3600000" cy="3600000"/>
              </a:xfrm>
            </p:grpSpPr>
            <p:sp>
              <p:nvSpPr>
                <p:cNvPr id="6953" name="Rectangle 69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47" name="Rectangle 69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1" name="Group 6930"/>
            <p:cNvGrpSpPr/>
            <p:nvPr/>
          </p:nvGrpSpPr>
          <p:grpSpPr>
            <a:xfrm>
              <a:off x="7288580" y="5100019"/>
              <a:ext cx="504000" cy="504000"/>
              <a:chOff x="6528000" y="1327955"/>
              <a:chExt cx="4800000" cy="4800000"/>
            </a:xfrm>
          </p:grpSpPr>
          <p:grpSp>
            <p:nvGrpSpPr>
              <p:cNvPr id="6932" name="Group 6931"/>
              <p:cNvGrpSpPr/>
              <p:nvPr/>
            </p:nvGrpSpPr>
            <p:grpSpPr>
              <a:xfrm rot="5400000">
                <a:off x="6528000" y="1327955"/>
                <a:ext cx="4800000" cy="4800000"/>
                <a:chOff x="300507" y="995966"/>
                <a:chExt cx="3600000" cy="3600000"/>
              </a:xfrm>
            </p:grpSpPr>
            <p:sp>
              <p:nvSpPr>
                <p:cNvPr id="6939" name="Rectangle 69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33" name="Rectangle 69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t>ROW STORE</a:t>
            </a:r>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t>COLUMN STORE</a:t>
            </a:r>
          </a:p>
        </p:txBody>
      </p:sp>
    </p:spTree>
    <p:extLst>
      <p:ext uri="{BB962C8B-B14F-4D97-AF65-F5344CB8AC3E}">
        <p14:creationId xmlns:p14="http://schemas.microsoft.com/office/powerpoint/2010/main" val="34746651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Data Loading</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DC0780-563C-4D2C-8859-9B274B13A7F4}"/>
              </a:ext>
            </a:extLst>
          </p:cNvPr>
          <p:cNvSpPr>
            <a:spLocks noGrp="1"/>
          </p:cNvSpPr>
          <p:nvPr>
            <p:ph type="body" sz="quarter" idx="10"/>
          </p:nvPr>
        </p:nvSpPr>
        <p:spPr>
          <a:xfrm>
            <a:off x="274638" y="1212850"/>
            <a:ext cx="11887200" cy="3447098"/>
          </a:xfrm>
        </p:spPr>
        <p:txBody>
          <a:bodyPr/>
          <a:lstStyle/>
          <a:p>
            <a:r>
              <a:rPr lang="en-US" dirty="0" err="1"/>
              <a:t>Polybase</a:t>
            </a:r>
            <a:r>
              <a:rPr lang="en-US" dirty="0"/>
              <a:t> and T-SQL</a:t>
            </a:r>
          </a:p>
          <a:p>
            <a:r>
              <a:rPr lang="en-US" dirty="0"/>
              <a:t>ADF – (with </a:t>
            </a:r>
            <a:r>
              <a:rPr lang="en-US" dirty="0" err="1"/>
              <a:t>Polybase</a:t>
            </a:r>
            <a:r>
              <a:rPr lang="en-US" dirty="0"/>
              <a:t>)</a:t>
            </a:r>
          </a:p>
          <a:p>
            <a:r>
              <a:rPr lang="en-US" dirty="0"/>
              <a:t>SSIS – (with </a:t>
            </a:r>
            <a:r>
              <a:rPr lang="en-US" dirty="0" err="1"/>
              <a:t>Polybase</a:t>
            </a:r>
            <a:r>
              <a:rPr lang="en-US"/>
              <a:t>)</a:t>
            </a:r>
            <a:endParaRPr lang="en-US" dirty="0"/>
          </a:p>
          <a:p>
            <a:r>
              <a:rPr lang="en-US" dirty="0"/>
              <a:t>BCP</a:t>
            </a:r>
          </a:p>
          <a:p>
            <a:r>
              <a:rPr lang="en-US" dirty="0"/>
              <a:t>3rd Party tools</a:t>
            </a:r>
          </a:p>
        </p:txBody>
      </p:sp>
      <p:sp>
        <p:nvSpPr>
          <p:cNvPr id="2" name="Title 1"/>
          <p:cNvSpPr>
            <a:spLocks noGrp="1"/>
          </p:cNvSpPr>
          <p:nvPr>
            <p:ph type="title"/>
          </p:nvPr>
        </p:nvSpPr>
        <p:spPr/>
        <p:txBody>
          <a:bodyPr/>
          <a:lstStyle/>
          <a:p>
            <a:r>
              <a:rPr lang="en-US" dirty="0"/>
              <a:t>Data Loading</a:t>
            </a:r>
          </a:p>
        </p:txBody>
      </p:sp>
    </p:spTree>
    <p:extLst>
      <p:ext uri="{BB962C8B-B14F-4D97-AF65-F5344CB8AC3E}">
        <p14:creationId xmlns:p14="http://schemas.microsoft.com/office/powerpoint/2010/main" val="365495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F92B1155-5D6C-471D-8D58-688EB9045393}"/>
              </a:ext>
            </a:extLst>
          </p:cNvPr>
          <p:cNvSpPr txBox="1">
            <a:spLocks/>
          </p:cNvSpPr>
          <p:nvPr/>
        </p:nvSpPr>
        <p:spPr>
          <a:xfrm>
            <a:off x="238003" y="389723"/>
            <a:ext cx="11887031" cy="91756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WHAT does </a:t>
            </a:r>
            <a:r>
              <a:rPr lang="en-US" dirty="0" err="1">
                <a:solidFill>
                  <a:schemeClr val="tx1"/>
                </a:solidFill>
              </a:rPr>
              <a:t>PolyBase</a:t>
            </a:r>
            <a:r>
              <a:rPr lang="en-US" dirty="0">
                <a:solidFill>
                  <a:schemeClr val="tx1"/>
                </a:solidFill>
              </a:rPr>
              <a:t> do?</a:t>
            </a:r>
          </a:p>
        </p:txBody>
      </p:sp>
      <p:sp>
        <p:nvSpPr>
          <p:cNvPr id="41" name="Rectangle 40">
            <a:extLst>
              <a:ext uri="{FF2B5EF4-FFF2-40B4-BE49-F238E27FC236}">
                <a16:creationId xmlns:a16="http://schemas.microsoft.com/office/drawing/2014/main" id="{40BF6F9B-30C5-4190-822C-4B29379A17FE}"/>
              </a:ext>
            </a:extLst>
          </p:cNvPr>
          <p:cNvSpPr/>
          <p:nvPr/>
        </p:nvSpPr>
        <p:spPr bwMode="auto">
          <a:xfrm>
            <a:off x="2003585" y="1430835"/>
            <a:ext cx="2751141" cy="192544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solidFill>
                  <a:schemeClr val="tx1">
                    <a:lumMod val="75000"/>
                  </a:schemeClr>
                </a:solidFill>
                <a:ea typeface="Segoe UI" pitchFamily="34" charset="0"/>
                <a:cs typeface="Segoe UI" pitchFamily="34" charset="0"/>
              </a:rPr>
              <a:t>Load Data</a:t>
            </a: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Use external tables as an ETL tool to cleanse data before loading</a:t>
            </a:r>
          </a:p>
        </p:txBody>
      </p:sp>
      <p:sp>
        <p:nvSpPr>
          <p:cNvPr id="42" name="Rectangle 41">
            <a:extLst>
              <a:ext uri="{FF2B5EF4-FFF2-40B4-BE49-F238E27FC236}">
                <a16:creationId xmlns:a16="http://schemas.microsoft.com/office/drawing/2014/main" id="{2D307B0B-B461-42DB-9DC3-364649B835D1}"/>
              </a:ext>
            </a:extLst>
          </p:cNvPr>
          <p:cNvSpPr/>
          <p:nvPr/>
        </p:nvSpPr>
        <p:spPr bwMode="auto">
          <a:xfrm>
            <a:off x="7910553" y="1436943"/>
            <a:ext cx="2751141" cy="1925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Interactively Query</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Analyze relational and non-relational data together</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28B0A4D3-A006-4612-9A95-A8E5E34D8C8B}"/>
              </a:ext>
            </a:extLst>
          </p:cNvPr>
          <p:cNvSpPr/>
          <p:nvPr/>
        </p:nvSpPr>
        <p:spPr bwMode="auto">
          <a:xfrm>
            <a:off x="4957068" y="1441157"/>
            <a:ext cx="2751141" cy="192544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solidFill>
                  <a:schemeClr val="tx1">
                    <a:lumMod val="75000"/>
                  </a:schemeClr>
                </a:solidFill>
                <a:ea typeface="Segoe UI" pitchFamily="34" charset="0"/>
                <a:cs typeface="Segoe UI" pitchFamily="34" charset="0"/>
              </a:rPr>
              <a:t>Age-out Data</a:t>
            </a: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Age data to HDFS or Azure Storage as ‘cold’ but query-able.</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399BEBFE-BCED-4B18-9A3D-8A8D3500CE56}"/>
              </a:ext>
            </a:extLst>
          </p:cNvPr>
          <p:cNvGrpSpPr/>
          <p:nvPr/>
        </p:nvGrpSpPr>
        <p:grpSpPr>
          <a:xfrm>
            <a:off x="4947395" y="4373170"/>
            <a:ext cx="2751141" cy="2268237"/>
            <a:chOff x="609964" y="2056607"/>
            <a:chExt cx="2697480" cy="2452875"/>
          </a:xfrm>
        </p:grpSpPr>
        <p:sp>
          <p:nvSpPr>
            <p:cNvPr id="45" name="Rectangle 44">
              <a:extLst>
                <a:ext uri="{FF2B5EF4-FFF2-40B4-BE49-F238E27FC236}">
                  <a16:creationId xmlns:a16="http://schemas.microsoft.com/office/drawing/2014/main" id="{92A59F4F-A606-4FCF-9E0B-FFFE64E6D8E4}"/>
                </a:ext>
              </a:extLst>
            </p:cNvPr>
            <p:cNvSpPr/>
            <p:nvPr/>
          </p:nvSpPr>
          <p:spPr bwMode="auto">
            <a:xfrm>
              <a:off x="609964" y="2056607"/>
              <a:ext cx="2697480" cy="2452875"/>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solidFill>
                    <a:schemeClr val="tx1">
                      <a:lumMod val="75000"/>
                    </a:schemeClr>
                  </a:solidFill>
                  <a:ea typeface="Segoe UI" pitchFamily="34" charset="0"/>
                  <a:cs typeface="Segoe UI" pitchFamily="34" charset="0"/>
                </a:rPr>
                <a:t>Reads/Writes Hadoop file formats</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Text, CSV, RCFILE, ORC, Parquet, Avro, etc. </a:t>
              </a:r>
            </a:p>
            <a:p>
              <a:pPr defTabSz="951063" fontAlgn="base">
                <a:lnSpc>
                  <a:spcPct val="90000"/>
                </a:lnSpc>
                <a:spcBef>
                  <a:spcPct val="0"/>
                </a:spcBef>
                <a:spcAft>
                  <a:spcPct val="0"/>
                </a:spcAft>
              </a:pPr>
              <a:endParaRPr lang="en-US" dirty="0">
                <a:solidFill>
                  <a:schemeClr val="tx1">
                    <a:lumMod val="75000"/>
                  </a:schemeClr>
                </a:solidFill>
                <a:ea typeface="Segoe UI" pitchFamily="34" charset="0"/>
                <a:cs typeface="Segoe UI" pitchFamily="34" charset="0"/>
              </a:endParaRPr>
            </a:p>
          </p:txBody>
        </p:sp>
        <p:sp>
          <p:nvSpPr>
            <p:cNvPr id="46" name="Freeform 7">
              <a:extLst>
                <a:ext uri="{FF2B5EF4-FFF2-40B4-BE49-F238E27FC236}">
                  <a16:creationId xmlns:a16="http://schemas.microsoft.com/office/drawing/2014/main" id="{632D5297-2FBD-46D6-A89F-4C925CBAF1D0}"/>
                </a:ext>
              </a:extLst>
            </p:cNvPr>
            <p:cNvSpPr>
              <a:spLocks noChangeAspect="1" noEditPoints="1"/>
            </p:cNvSpPr>
            <p:nvPr/>
          </p:nvSpPr>
          <p:spPr bwMode="black">
            <a:xfrm>
              <a:off x="1632367" y="2939088"/>
              <a:ext cx="721033" cy="63474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solidFill>
            <a:ln>
              <a:solidFill>
                <a:schemeClr val="tx1"/>
              </a:solid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nvGrpSpPr>
          <p:cNvPr id="47" name="Group 46">
            <a:extLst>
              <a:ext uri="{FF2B5EF4-FFF2-40B4-BE49-F238E27FC236}">
                <a16:creationId xmlns:a16="http://schemas.microsoft.com/office/drawing/2014/main" id="{E5FB9707-E2B0-4AAB-AAEF-1491F2D906BB}"/>
              </a:ext>
            </a:extLst>
          </p:cNvPr>
          <p:cNvGrpSpPr/>
          <p:nvPr/>
        </p:nvGrpSpPr>
        <p:grpSpPr>
          <a:xfrm>
            <a:off x="7798230" y="4373170"/>
            <a:ext cx="2751141" cy="2268237"/>
            <a:chOff x="3352921" y="2056607"/>
            <a:chExt cx="2697480" cy="2452875"/>
          </a:xfrm>
        </p:grpSpPr>
        <p:sp>
          <p:nvSpPr>
            <p:cNvPr id="48" name="Rectangle 47">
              <a:extLst>
                <a:ext uri="{FF2B5EF4-FFF2-40B4-BE49-F238E27FC236}">
                  <a16:creationId xmlns:a16="http://schemas.microsoft.com/office/drawing/2014/main" id="{82745C1D-DAF3-4BB5-909A-BFD973EF0B62}"/>
                </a:ext>
              </a:extLst>
            </p:cNvPr>
            <p:cNvSpPr/>
            <p:nvPr/>
          </p:nvSpPr>
          <p:spPr bwMode="auto">
            <a:xfrm>
              <a:off x="3352921" y="2056607"/>
              <a:ext cx="2697480" cy="24528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Parallelizes Data Transfers</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51063"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Direct loads to service compute nodes</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EA114B-4655-4C9B-90AC-10798D26AC11}"/>
                </a:ext>
              </a:extLst>
            </p:cNvPr>
            <p:cNvGrpSpPr/>
            <p:nvPr/>
          </p:nvGrpSpPr>
          <p:grpSpPr>
            <a:xfrm>
              <a:off x="4255925" y="2990461"/>
              <a:ext cx="882871" cy="541502"/>
              <a:chOff x="4240728" y="3016764"/>
              <a:chExt cx="826053" cy="423949"/>
            </a:xfrm>
          </p:grpSpPr>
          <p:sp>
            <p:nvSpPr>
              <p:cNvPr id="50" name="Freeform 11">
                <a:extLst>
                  <a:ext uri="{FF2B5EF4-FFF2-40B4-BE49-F238E27FC236}">
                    <a16:creationId xmlns:a16="http://schemas.microsoft.com/office/drawing/2014/main" id="{B09C9FB2-3F94-4012-976F-F58331126FDC}"/>
                  </a:ext>
                </a:extLst>
              </p:cNvPr>
              <p:cNvSpPr>
                <a:spLocks noChangeAspect="1" noEditPoints="1"/>
              </p:cNvSpPr>
              <p:nvPr/>
            </p:nvSpPr>
            <p:spPr bwMode="black">
              <a:xfrm rot="5400000">
                <a:off x="4564697" y="2692795"/>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1" name="Freeform 12">
                <a:extLst>
                  <a:ext uri="{FF2B5EF4-FFF2-40B4-BE49-F238E27FC236}">
                    <a16:creationId xmlns:a16="http://schemas.microsoft.com/office/drawing/2014/main" id="{FA385865-FEFA-4880-A7E6-307F4A9D07FB}"/>
                  </a:ext>
                </a:extLst>
              </p:cNvPr>
              <p:cNvSpPr>
                <a:spLocks noChangeAspect="1" noEditPoints="1"/>
              </p:cNvSpPr>
              <p:nvPr/>
            </p:nvSpPr>
            <p:spPr bwMode="black">
              <a:xfrm rot="5400000">
                <a:off x="4564697" y="2938629"/>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grpSp>
        <p:nvGrpSpPr>
          <p:cNvPr id="52" name="Group 51">
            <a:extLst>
              <a:ext uri="{FF2B5EF4-FFF2-40B4-BE49-F238E27FC236}">
                <a16:creationId xmlns:a16="http://schemas.microsoft.com/office/drawing/2014/main" id="{85C7B2F0-B461-4C36-BFBE-097BB2D11B4D}"/>
              </a:ext>
            </a:extLst>
          </p:cNvPr>
          <p:cNvGrpSpPr/>
          <p:nvPr/>
        </p:nvGrpSpPr>
        <p:grpSpPr>
          <a:xfrm>
            <a:off x="2096561" y="4372663"/>
            <a:ext cx="2751141" cy="2268237"/>
            <a:chOff x="6095878" y="2056607"/>
            <a:chExt cx="2697480" cy="2452875"/>
          </a:xfrm>
          <a:solidFill>
            <a:schemeClr val="bg2">
              <a:lumMod val="60000"/>
              <a:lumOff val="40000"/>
            </a:schemeClr>
          </a:solidFill>
        </p:grpSpPr>
        <p:sp>
          <p:nvSpPr>
            <p:cNvPr id="53" name="Rectangle 52">
              <a:extLst>
                <a:ext uri="{FF2B5EF4-FFF2-40B4-BE49-F238E27FC236}">
                  <a16:creationId xmlns:a16="http://schemas.microsoft.com/office/drawing/2014/main" id="{080A33D8-5C25-4509-91AD-010DDBAA2529}"/>
                </a:ext>
              </a:extLst>
            </p:cNvPr>
            <p:cNvSpPr/>
            <p:nvPr/>
          </p:nvSpPr>
          <p:spPr bwMode="auto">
            <a:xfrm>
              <a:off x="6095878" y="2056607"/>
              <a:ext cx="2697480" cy="24528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solidFill>
                    <a:schemeClr val="tx1">
                      <a:lumMod val="75000"/>
                    </a:schemeClr>
                  </a:solidFill>
                  <a:ea typeface="Segoe UI" pitchFamily="34" charset="0"/>
                  <a:cs typeface="Segoe UI" pitchFamily="34" charset="0"/>
                </a:rPr>
                <a:t>Imposes structure on semi-structured data</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Define external tables over data</a:t>
              </a:r>
            </a:p>
          </p:txBody>
        </p:sp>
        <p:sp>
          <p:nvSpPr>
            <p:cNvPr id="54" name="Freeform 15">
              <a:extLst>
                <a:ext uri="{FF2B5EF4-FFF2-40B4-BE49-F238E27FC236}">
                  <a16:creationId xmlns:a16="http://schemas.microsoft.com/office/drawing/2014/main" id="{9FC12E5A-AF80-40DA-AAE3-538FDE0B1E0B}"/>
                </a:ext>
              </a:extLst>
            </p:cNvPr>
            <p:cNvSpPr>
              <a:spLocks noChangeAspect="1" noEditPoints="1"/>
            </p:cNvSpPr>
            <p:nvPr/>
          </p:nvSpPr>
          <p:spPr bwMode="black">
            <a:xfrm>
              <a:off x="7118279" y="2939088"/>
              <a:ext cx="627993" cy="62799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55" name="Title 1">
            <a:extLst>
              <a:ext uri="{FF2B5EF4-FFF2-40B4-BE49-F238E27FC236}">
                <a16:creationId xmlns:a16="http://schemas.microsoft.com/office/drawing/2014/main" id="{FFC1E0E5-2AD6-448C-9628-CCDFA4CB78BC}"/>
              </a:ext>
            </a:extLst>
          </p:cNvPr>
          <p:cNvSpPr txBox="1">
            <a:spLocks/>
          </p:cNvSpPr>
          <p:nvPr/>
        </p:nvSpPr>
        <p:spPr>
          <a:xfrm>
            <a:off x="238003" y="3396268"/>
            <a:ext cx="11887879" cy="917562"/>
          </a:xfrm>
          <a:prstGeom prst="rect">
            <a:avLst/>
          </a:prstGeom>
        </p:spPr>
        <p:txBody>
          <a:bodyPr vert="horz" wrap="square" lIns="146302" tIns="91439" rIns="146302" bIns="91439" rtlCol="0" anchor="t">
            <a:noAutofit/>
          </a:bodyPr>
          <a:lst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HOW</a:t>
            </a:r>
            <a:r>
              <a:rPr lang="en-US" b="1" dirty="0">
                <a:solidFill>
                  <a:schemeClr val="tx1"/>
                </a:solidFill>
              </a:rPr>
              <a:t> </a:t>
            </a:r>
            <a:r>
              <a:rPr lang="en-US" dirty="0">
                <a:solidFill>
                  <a:schemeClr val="tx1"/>
                </a:solidFill>
              </a:rPr>
              <a:t>does it do it?</a:t>
            </a:r>
          </a:p>
        </p:txBody>
      </p:sp>
    </p:spTree>
    <p:extLst>
      <p:ext uri="{BB962C8B-B14F-4D97-AF65-F5344CB8AC3E}">
        <p14:creationId xmlns:p14="http://schemas.microsoft.com/office/powerpoint/2010/main" val="163520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Load</a:t>
            </a:r>
          </a:p>
        </p:txBody>
      </p:sp>
      <p:grpSp>
        <p:nvGrpSpPr>
          <p:cNvPr id="3" name="Group 2"/>
          <p:cNvGrpSpPr/>
          <p:nvPr/>
        </p:nvGrpSpPr>
        <p:grpSpPr>
          <a:xfrm>
            <a:off x="4706604" y="1213173"/>
            <a:ext cx="2879591" cy="1583775"/>
            <a:chOff x="6794301" y="1212849"/>
            <a:chExt cx="2880000" cy="1584000"/>
          </a:xfrm>
          <a:solidFill>
            <a:schemeClr val="tx2">
              <a:lumMod val="50000"/>
            </a:schemeClr>
          </a:solidFill>
        </p:grpSpPr>
        <p:sp>
          <p:nvSpPr>
            <p:cNvPr id="4" name="Rectangle 3"/>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706604" y="2922506"/>
            <a:ext cx="2879591" cy="1583775"/>
            <a:chOff x="6794301" y="1212849"/>
            <a:chExt cx="2880000" cy="1584000"/>
          </a:xfrm>
          <a:solidFill>
            <a:schemeClr val="tx2">
              <a:lumMod val="50000"/>
            </a:schemeClr>
          </a:solidFill>
        </p:grpSpPr>
        <p:sp>
          <p:nvSpPr>
            <p:cNvPr id="8" name="Rectangle 7"/>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706604" y="4631838"/>
            <a:ext cx="2879591" cy="1583775"/>
            <a:chOff x="6794301" y="1212849"/>
            <a:chExt cx="2880000" cy="1584000"/>
          </a:xfrm>
          <a:solidFill>
            <a:schemeClr val="tx2">
              <a:lumMod val="50000"/>
            </a:schemeClr>
          </a:solidFill>
        </p:grpSpPr>
        <p:sp>
          <p:nvSpPr>
            <p:cNvPr id="12" name="Rectangle 11"/>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57805" y="2917589"/>
            <a:ext cx="2375663" cy="1583775"/>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57805" y="3457512"/>
            <a:ext cx="2375663" cy="53992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4033467" y="2023060"/>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467" y="3727475"/>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467"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697" y="1213173"/>
            <a:ext cx="1799745" cy="5003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b"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228409" y="1319037"/>
            <a:ext cx="652565" cy="4790717"/>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grpSp>
      <p:cxnSp>
        <p:nvCxnSpPr>
          <p:cNvPr id="52" name="Straight Connector 51"/>
          <p:cNvCxnSpPr>
            <a:stCxn id="6" idx="3"/>
            <a:endCxn id="48" idx="0"/>
          </p:cNvCxnSpPr>
          <p:nvPr/>
        </p:nvCxnSpPr>
        <p:spPr>
          <a:xfrm>
            <a:off x="7586195" y="2023059"/>
            <a:ext cx="1769561" cy="355213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195" y="2023059"/>
            <a:ext cx="1769561" cy="27633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195" y="2023058"/>
            <a:ext cx="1769561" cy="1923806"/>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196" y="2023059"/>
            <a:ext cx="1774218" cy="110964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195" y="2023058"/>
            <a:ext cx="1769561" cy="295479"/>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195" y="1504375"/>
            <a:ext cx="1769561" cy="51868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195" y="1672157"/>
            <a:ext cx="1769561" cy="2060234"/>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195" y="2505696"/>
            <a:ext cx="1769561" cy="1226696"/>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196" y="3300483"/>
            <a:ext cx="1774218" cy="431908"/>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195" y="3732392"/>
            <a:ext cx="1769561" cy="38225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195" y="3732391"/>
            <a:ext cx="1769561" cy="1196419"/>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195" y="3732392"/>
            <a:ext cx="1769561" cy="2010584"/>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195" y="5441723"/>
            <a:ext cx="1769561" cy="408555"/>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195" y="5036113"/>
            <a:ext cx="1769561" cy="405611"/>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195" y="4196586"/>
            <a:ext cx="1769561" cy="1245138"/>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196" y="3382423"/>
            <a:ext cx="1774218" cy="2059301"/>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195" y="2568260"/>
            <a:ext cx="1769561" cy="2873465"/>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195" y="1754097"/>
            <a:ext cx="1769561" cy="3687627"/>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biLevel thresh="25000"/>
          </a:blip>
          <a:stretch>
            <a:fillRect/>
          </a:stretch>
        </p:blipFill>
        <p:spPr>
          <a:xfrm>
            <a:off x="3554319" y="4042967"/>
            <a:ext cx="412863" cy="412863"/>
          </a:xfrm>
          <a:prstGeom prst="rect">
            <a:avLst/>
          </a:prstGeom>
        </p:spPr>
      </p:pic>
      <p:pic>
        <p:nvPicPr>
          <p:cNvPr id="50" name="Picture 49"/>
          <p:cNvPicPr>
            <a:picLocks noChangeAspect="1"/>
          </p:cNvPicPr>
          <p:nvPr/>
        </p:nvPicPr>
        <p:blipFill>
          <a:blip r:embed="rId3">
            <a:biLevel thresh="25000"/>
          </a:blip>
          <a:stretch>
            <a:fillRect/>
          </a:stretch>
        </p:blipFill>
        <p:spPr>
          <a:xfrm>
            <a:off x="7082211" y="5762144"/>
            <a:ext cx="412863" cy="412863"/>
          </a:xfrm>
          <a:prstGeom prst="rect">
            <a:avLst/>
          </a:prstGeom>
        </p:spPr>
      </p:pic>
      <p:pic>
        <p:nvPicPr>
          <p:cNvPr id="51" name="Picture 50"/>
          <p:cNvPicPr>
            <a:picLocks noChangeAspect="1"/>
          </p:cNvPicPr>
          <p:nvPr/>
        </p:nvPicPr>
        <p:blipFill>
          <a:blip r:embed="rId3">
            <a:biLevel thresh="25000"/>
          </a:blip>
          <a:stretch>
            <a:fillRect/>
          </a:stretch>
        </p:blipFill>
        <p:spPr>
          <a:xfrm>
            <a:off x="7082211" y="4052678"/>
            <a:ext cx="412863" cy="412863"/>
          </a:xfrm>
          <a:prstGeom prst="rect">
            <a:avLst/>
          </a:prstGeom>
        </p:spPr>
      </p:pic>
      <p:pic>
        <p:nvPicPr>
          <p:cNvPr id="54" name="Picture 53"/>
          <p:cNvPicPr>
            <a:picLocks noChangeAspect="1"/>
          </p:cNvPicPr>
          <p:nvPr/>
        </p:nvPicPr>
        <p:blipFill>
          <a:blip r:embed="rId3">
            <a:biLevel thresh="25000"/>
          </a:blip>
          <a:stretch>
            <a:fillRect/>
          </a:stretch>
        </p:blipFill>
        <p:spPr>
          <a:xfrm>
            <a:off x="7082211" y="2335310"/>
            <a:ext cx="412863" cy="412863"/>
          </a:xfrm>
          <a:prstGeom prst="rect">
            <a:avLst/>
          </a:prstGeom>
        </p:spPr>
      </p:pic>
    </p:spTree>
    <p:extLst>
      <p:ext uri="{BB962C8B-B14F-4D97-AF65-F5344CB8AC3E}">
        <p14:creationId xmlns:p14="http://schemas.microsoft.com/office/powerpoint/2010/main" val="1988915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Data Protection</a:t>
            </a:r>
          </a:p>
        </p:txBody>
      </p:sp>
    </p:spTree>
    <p:extLst>
      <p:ext uri="{BB962C8B-B14F-4D97-AF65-F5344CB8AC3E}">
        <p14:creationId xmlns:p14="http://schemas.microsoft.com/office/powerpoint/2010/main" val="305268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A1FA1-5A1E-49C6-85A2-493A35C7F910}"/>
              </a:ext>
            </a:extLst>
          </p:cNvPr>
          <p:cNvSpPr>
            <a:spLocks noGrp="1"/>
          </p:cNvSpPr>
          <p:nvPr>
            <p:ph type="title"/>
          </p:nvPr>
        </p:nvSpPr>
        <p:spPr/>
        <p:txBody>
          <a:bodyPr/>
          <a:lstStyle/>
          <a:p>
            <a:r>
              <a:rPr lang="en-US" dirty="0"/>
              <a:t>Backup Options</a:t>
            </a:r>
          </a:p>
        </p:txBody>
      </p:sp>
      <p:sp>
        <p:nvSpPr>
          <p:cNvPr id="4" name="Text Placeholder 3">
            <a:extLst>
              <a:ext uri="{FF2B5EF4-FFF2-40B4-BE49-F238E27FC236}">
                <a16:creationId xmlns:a16="http://schemas.microsoft.com/office/drawing/2014/main" id="{4883E68B-C460-481F-968A-1E3BE0E7F0BF}"/>
              </a:ext>
            </a:extLst>
          </p:cNvPr>
          <p:cNvSpPr>
            <a:spLocks noGrp="1"/>
          </p:cNvSpPr>
          <p:nvPr>
            <p:ph type="body" sz="quarter" idx="10"/>
          </p:nvPr>
        </p:nvSpPr>
        <p:spPr>
          <a:xfrm>
            <a:off x="274639" y="1212849"/>
            <a:ext cx="5486399" cy="4345805"/>
          </a:xfrm>
        </p:spPr>
        <p:txBody>
          <a:bodyPr/>
          <a:lstStyle/>
          <a:p>
            <a:pPr marL="0" indent="0">
              <a:buNone/>
            </a:pPr>
            <a:r>
              <a:rPr lang="en-US" dirty="0"/>
              <a:t>Automatic Restore Points</a:t>
            </a:r>
          </a:p>
          <a:p>
            <a:r>
              <a:rPr lang="en-US" dirty="0"/>
              <a:t>Snapshots taken automatically by the system.</a:t>
            </a:r>
          </a:p>
          <a:p>
            <a:r>
              <a:rPr lang="en-US" dirty="0"/>
              <a:t>Every few hours for an 8 hour RPO</a:t>
            </a:r>
          </a:p>
          <a:p>
            <a:r>
              <a:rPr lang="en-US" dirty="0"/>
              <a:t>Maintained for 7 days.</a:t>
            </a:r>
          </a:p>
          <a:p>
            <a:r>
              <a:rPr lang="en-US" dirty="0"/>
              <a:t>On by default, cannot be disabled.</a:t>
            </a:r>
          </a:p>
        </p:txBody>
      </p:sp>
      <p:sp>
        <p:nvSpPr>
          <p:cNvPr id="5" name="Text Placeholder 4">
            <a:extLst>
              <a:ext uri="{FF2B5EF4-FFF2-40B4-BE49-F238E27FC236}">
                <a16:creationId xmlns:a16="http://schemas.microsoft.com/office/drawing/2014/main" id="{9AA6AA8B-4513-4C6A-8714-FFCA7BDE07A6}"/>
              </a:ext>
            </a:extLst>
          </p:cNvPr>
          <p:cNvSpPr>
            <a:spLocks noGrp="1"/>
          </p:cNvSpPr>
          <p:nvPr>
            <p:ph type="body" sz="quarter" idx="11"/>
          </p:nvPr>
        </p:nvSpPr>
        <p:spPr>
          <a:xfrm>
            <a:off x="6675439" y="1212849"/>
            <a:ext cx="5486399" cy="4942892"/>
          </a:xfrm>
        </p:spPr>
        <p:txBody>
          <a:bodyPr/>
          <a:lstStyle/>
          <a:p>
            <a:pPr marL="0" indent="0">
              <a:buNone/>
            </a:pPr>
            <a:r>
              <a:rPr lang="en-US" dirty="0"/>
              <a:t>User-Defined Restore Points</a:t>
            </a:r>
          </a:p>
          <a:p>
            <a:r>
              <a:rPr lang="en-US" dirty="0"/>
              <a:t>NEW!</a:t>
            </a:r>
          </a:p>
          <a:p>
            <a:r>
              <a:rPr lang="en-US" dirty="0"/>
              <a:t>Manually triggered</a:t>
            </a:r>
          </a:p>
          <a:p>
            <a:r>
              <a:rPr lang="en-US" dirty="0"/>
              <a:t>Good for snapshots before large data modifications</a:t>
            </a:r>
          </a:p>
          <a:p>
            <a:r>
              <a:rPr lang="en-US" dirty="0"/>
              <a:t>Can also be used to restore reporting offload instance.</a:t>
            </a:r>
          </a:p>
          <a:p>
            <a:r>
              <a:rPr lang="en-US" dirty="0"/>
              <a:t>Can maintain update 42 restore points.</a:t>
            </a:r>
          </a:p>
        </p:txBody>
      </p:sp>
    </p:spTree>
    <p:extLst>
      <p:ext uri="{BB962C8B-B14F-4D97-AF65-F5344CB8AC3E}">
        <p14:creationId xmlns:p14="http://schemas.microsoft.com/office/powerpoint/2010/main" val="12886255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loud Secondary"/>
          <p:cNvSpPr>
            <a:spLocks/>
          </p:cNvSpPr>
          <p:nvPr/>
        </p:nvSpPr>
        <p:spPr bwMode="auto">
          <a:xfrm>
            <a:off x="5877397" y="271993"/>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dirty="0"/>
          </a:p>
        </p:txBody>
      </p:sp>
      <p:grpSp>
        <p:nvGrpSpPr>
          <p:cNvPr id="50" name="Storage Set"/>
          <p:cNvGrpSpPr/>
          <p:nvPr/>
        </p:nvGrpSpPr>
        <p:grpSpPr>
          <a:xfrm>
            <a:off x="7029000" y="2715458"/>
            <a:ext cx="4175872" cy="1309050"/>
            <a:chOff x="7029115" y="2715346"/>
            <a:chExt cx="4176464" cy="1309236"/>
          </a:xfrm>
          <a:solidFill>
            <a:schemeClr val="tx2"/>
          </a:solidFill>
        </p:grpSpPr>
        <p:sp>
          <p:nvSpPr>
            <p:cNvPr id="182" name="Storage Ring"/>
            <p:cNvSpPr/>
            <p:nvPr/>
          </p:nvSpPr>
          <p:spPr bwMode="auto">
            <a:xfrm>
              <a:off x="7029115" y="2715346"/>
              <a:ext cx="4176464" cy="1309236"/>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83" name="Storage DBs"/>
            <p:cNvGrpSpPr/>
            <p:nvPr/>
          </p:nvGrpSpPr>
          <p:grpSpPr>
            <a:xfrm>
              <a:off x="7233768" y="2813539"/>
              <a:ext cx="3801354" cy="1137538"/>
              <a:chOff x="2094836" y="4073326"/>
              <a:chExt cx="8294427" cy="2502583"/>
            </a:xfrm>
            <a:grpFill/>
          </p:grpSpPr>
          <p:pic>
            <p:nvPicPr>
              <p:cNvPr id="197" name="Picture 196"/>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198" name="Picture 197"/>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199" name="Picture 198"/>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00" name="Picture 199"/>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01" name="Picture 200"/>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202" name="Picture 201"/>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203" name="Picture 202"/>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204" name="Picture 203"/>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205" name="Picture 204"/>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206" name="Picture 205"/>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207" name="Picture 206"/>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208" name="Picture 207"/>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209" name="Picture 208"/>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210" name="Picture 209"/>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211" name="Picture 210"/>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12" name="Picture 211"/>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3" name="Picture 212"/>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14" name="Picture 213"/>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15" name="Picture 214"/>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16" name="Picture 215"/>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17" name="Picture 216"/>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18" name="Picture 217"/>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19" name="Picture 218"/>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20" name="Picture 219"/>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21" name="Picture 220"/>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222" name="Picture 221"/>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223" name="Picture 222"/>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224" name="Picture 223"/>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225" name="Picture 224"/>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226" name="Picture 225"/>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grpSp>
        <p:nvGrpSpPr>
          <p:cNvPr id="52" name="Compute Set"/>
          <p:cNvGrpSpPr/>
          <p:nvPr/>
        </p:nvGrpSpPr>
        <p:grpSpPr>
          <a:xfrm>
            <a:off x="7029002" y="1864576"/>
            <a:ext cx="4150924" cy="774274"/>
            <a:chOff x="7029115" y="1864343"/>
            <a:chExt cx="4151513" cy="774384"/>
          </a:xfrm>
          <a:solidFill>
            <a:schemeClr val="tx2"/>
          </a:solidFill>
        </p:grpSpPr>
        <p:sp>
          <p:nvSpPr>
            <p:cNvPr id="185" name="Compute Ring"/>
            <p:cNvSpPr/>
            <p:nvPr/>
          </p:nvSpPr>
          <p:spPr bwMode="auto">
            <a:xfrm>
              <a:off x="7029115" y="1864343"/>
              <a:ext cx="4151513" cy="774384"/>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84" name="Compute Nodes"/>
            <p:cNvGrpSpPr/>
            <p:nvPr/>
          </p:nvGrpSpPr>
          <p:grpSpPr>
            <a:xfrm>
              <a:off x="7206425" y="2235728"/>
              <a:ext cx="3834213" cy="354677"/>
              <a:chOff x="1958452" y="2761825"/>
              <a:chExt cx="8366126" cy="780290"/>
            </a:xfrm>
            <a:grpFill/>
          </p:grpSpPr>
          <p:pic>
            <p:nvPicPr>
              <p:cNvPr id="187" name="Picture 186"/>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188" name="Picture 187"/>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189" name="Picture 188"/>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190" name="Picture 189"/>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191" name="Picture 190"/>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192" name="Picture 191"/>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193" name="Picture 192"/>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194" name="Picture 193"/>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195" name="Picture 194"/>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196" name="Picture 195"/>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186" name="Control Node"/>
            <p:cNvPicPr>
              <a:picLocks noChangeAspect="1"/>
            </p:cNvPicPr>
            <p:nvPr/>
          </p:nvPicPr>
          <p:blipFill>
            <a:blip r:embed="rId4">
              <a:biLevel thresh="25000"/>
            </a:blip>
            <a:stretch>
              <a:fillRect/>
            </a:stretch>
          </p:blipFill>
          <p:spPr>
            <a:xfrm>
              <a:off x="8944727" y="1875492"/>
              <a:ext cx="357609" cy="354677"/>
            </a:xfrm>
            <a:prstGeom prst="rect">
              <a:avLst/>
            </a:prstGeom>
            <a:grpFill/>
            <a:ln>
              <a:noFill/>
            </a:ln>
          </p:spPr>
        </p:pic>
      </p:grpSp>
      <p:sp>
        <p:nvSpPr>
          <p:cNvPr id="179" name="Cloud Primary"/>
          <p:cNvSpPr>
            <a:spLocks/>
          </p:cNvSpPr>
          <p:nvPr/>
        </p:nvSpPr>
        <p:spPr bwMode="auto">
          <a:xfrm>
            <a:off x="171143" y="2408665"/>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dirty="0">
              <a:solidFill>
                <a:srgbClr val="000000"/>
              </a:solidFill>
            </a:endParaRPr>
          </a:p>
        </p:txBody>
      </p:sp>
      <p:sp>
        <p:nvSpPr>
          <p:cNvPr id="229" name="Title 228"/>
          <p:cNvSpPr>
            <a:spLocks noGrp="1"/>
          </p:cNvSpPr>
          <p:nvPr>
            <p:ph type="title"/>
          </p:nvPr>
        </p:nvSpPr>
        <p:spPr/>
        <p:txBody>
          <a:bodyPr/>
          <a:lstStyle/>
          <a:p>
            <a:r>
              <a:rPr lang="en-GB" dirty="0"/>
              <a:t>Geo-redundancy</a:t>
            </a:r>
            <a:endParaRPr lang="en-US" dirty="0"/>
          </a:p>
        </p:txBody>
      </p:sp>
      <p:grpSp>
        <p:nvGrpSpPr>
          <p:cNvPr id="48" name="SQL DW DB"/>
          <p:cNvGrpSpPr/>
          <p:nvPr/>
        </p:nvGrpSpPr>
        <p:grpSpPr>
          <a:xfrm>
            <a:off x="1322748" y="4001248"/>
            <a:ext cx="4175872" cy="2159932"/>
            <a:chOff x="241573" y="3569270"/>
            <a:chExt cx="5943296" cy="3096343"/>
          </a:xfrm>
          <a:solidFill>
            <a:schemeClr val="tx2"/>
          </a:solidFill>
        </p:grpSpPr>
        <p:sp>
          <p:nvSpPr>
            <p:cNvPr id="3" name="Rounded Rectangle 2"/>
            <p:cNvSpPr/>
            <p:nvPr/>
          </p:nvSpPr>
          <p:spPr bwMode="auto">
            <a:xfrm>
              <a:off x="241573" y="4789041"/>
              <a:ext cx="5943296" cy="1876572"/>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sp>
          <p:nvSpPr>
            <p:cNvPr id="46" name="Rounded Rectangle 45"/>
            <p:cNvSpPr/>
            <p:nvPr/>
          </p:nvSpPr>
          <p:spPr bwMode="auto">
            <a:xfrm>
              <a:off x="241573" y="3569270"/>
              <a:ext cx="5907790" cy="1109951"/>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bg1"/>
                </a:solidFill>
                <a:ea typeface="Segoe UI" pitchFamily="34" charset="0"/>
                <a:cs typeface="Segoe UI" pitchFamily="34" charset="0"/>
              </a:endParaRPr>
            </a:p>
          </p:txBody>
        </p:sp>
        <p:grpSp>
          <p:nvGrpSpPr>
            <p:cNvPr id="4" name="Group 3"/>
            <p:cNvGrpSpPr/>
            <p:nvPr/>
          </p:nvGrpSpPr>
          <p:grpSpPr>
            <a:xfrm>
              <a:off x="532803" y="4929784"/>
              <a:ext cx="5409497" cy="1630471"/>
              <a:chOff x="2094836" y="4073326"/>
              <a:chExt cx="8294427" cy="2502583"/>
            </a:xfrm>
            <a:grpFill/>
          </p:grpSpPr>
          <p:pic>
            <p:nvPicPr>
              <p:cNvPr id="5" name="Picture 4"/>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6" name="Picture 5"/>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7" name="Picture 6"/>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8" name="Picture 7"/>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9" name="Picture 8"/>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10" name="Picture 9"/>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11" name="Picture 10"/>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12" name="Picture 11"/>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13" name="Picture 12"/>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14" name="Picture 13"/>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15" name="Picture 14"/>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16" name="Picture 15"/>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17" name="Picture 16"/>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18" name="Picture 17"/>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19" name="Picture 18"/>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0" name="Picture 19"/>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5" name="Picture 24"/>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6" name="Picture 25"/>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7" name="Picture 26"/>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8" name="Picture 27"/>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9" name="Picture 28"/>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30" name="Picture 29"/>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31" name="Picture 30"/>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32" name="Picture 31"/>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33" name="Picture 32"/>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34" name="Picture 33"/>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nvGrpSpPr>
            <p:cNvPr id="35" name="Group 34"/>
            <p:cNvGrpSpPr/>
            <p:nvPr/>
          </p:nvGrpSpPr>
          <p:grpSpPr>
            <a:xfrm>
              <a:off x="493893" y="4101589"/>
              <a:ext cx="5456258" cy="508371"/>
              <a:chOff x="1958452" y="2761825"/>
              <a:chExt cx="8366126" cy="780290"/>
            </a:xfrm>
            <a:grpFill/>
          </p:grpSpPr>
          <p:pic>
            <p:nvPicPr>
              <p:cNvPr id="36" name="Picture 35"/>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37" name="Picture 36"/>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47" name="Picture 46"/>
            <p:cNvPicPr>
              <a:picLocks noChangeAspect="1"/>
            </p:cNvPicPr>
            <p:nvPr/>
          </p:nvPicPr>
          <p:blipFill>
            <a:blip r:embed="rId4">
              <a:biLevel thresh="25000"/>
            </a:blip>
            <a:stretch>
              <a:fillRect/>
            </a:stretch>
          </p:blipFill>
          <p:spPr>
            <a:xfrm>
              <a:off x="2967575" y="3585250"/>
              <a:ext cx="508893" cy="508371"/>
            </a:xfrm>
            <a:prstGeom prst="rect">
              <a:avLst/>
            </a:prstGeom>
            <a:grpFill/>
            <a:ln>
              <a:noFill/>
            </a:ln>
          </p:spPr>
        </p:pic>
      </p:grpSp>
      <p:sp>
        <p:nvSpPr>
          <p:cNvPr id="102" name="UP ARROW"/>
          <p:cNvSpPr>
            <a:spLocks/>
          </p:cNvSpPr>
          <p:nvPr/>
        </p:nvSpPr>
        <p:spPr bwMode="auto">
          <a:xfrm>
            <a:off x="5317869" y="3786351"/>
            <a:ext cx="4041067" cy="2679932"/>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chemeClr val="bg2">
              <a:lumMod val="90000"/>
            </a:schemeClr>
          </a:solidFill>
          <a:ln w="9525">
            <a:noFill/>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a:solidFill>
                <a:prstClr val="black"/>
              </a:solidFill>
              <a:latin typeface="Segoe UI Semilight"/>
            </a:endParaRPr>
          </a:p>
        </p:txBody>
      </p:sp>
    </p:spTree>
    <p:extLst>
      <p:ext uri="{BB962C8B-B14F-4D97-AF65-F5344CB8AC3E}">
        <p14:creationId xmlns:p14="http://schemas.microsoft.com/office/powerpoint/2010/main" val="48830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down)">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xit" presetSubtype="0" fill="hold" grpId="1" nodeType="withEffect">
                                  <p:stCondLst>
                                    <p:cond delay="0"/>
                                  </p:stCondLst>
                                  <p:childTnLst>
                                    <p:animEffect transition="out" filter="fade">
                                      <p:cBhvr>
                                        <p:cTn id="13" dur="500"/>
                                        <p:tgtEl>
                                          <p:spTgt spid="102"/>
                                        </p:tgtEl>
                                      </p:cBhvr>
                                    </p:animEffect>
                                    <p:set>
                                      <p:cBhvr>
                                        <p:cTn id="14" dur="1" fill="hold">
                                          <p:stCondLst>
                                            <p:cond delay="499"/>
                                          </p:stCondLst>
                                        </p:cTn>
                                        <p:tgtEl>
                                          <p:spTgt spid="1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Workload Management</a:t>
            </a:r>
          </a:p>
        </p:txBody>
      </p:sp>
    </p:spTree>
    <p:extLst>
      <p:ext uri="{BB962C8B-B14F-4D97-AF65-F5344CB8AC3E}">
        <p14:creationId xmlns:p14="http://schemas.microsoft.com/office/powerpoint/2010/main" val="28178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dirty="0">
                  <a:solidFill>
                    <a:schemeClr val="tx1"/>
                  </a:solidFill>
                  <a:latin typeface="+mj-lt"/>
                </a:rPr>
                <a:t>128</a:t>
              </a:r>
            </a:p>
            <a:p>
              <a:pPr algn="ctr" defTabSz="932293" fontAlgn="base">
                <a:spcBef>
                  <a:spcPct val="0"/>
                </a:spcBef>
                <a:spcAft>
                  <a:spcPct val="0"/>
                </a:spcAft>
              </a:pPr>
              <a:r>
                <a:rPr lang="en-GB" sz="3998" dirty="0">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dirty="0">
                <a:latin typeface="+mj-lt"/>
              </a:rPr>
              <a:t>1024</a:t>
            </a:r>
            <a:r>
              <a:rPr lang="en-GB" sz="4399" dirty="0">
                <a:latin typeface="+mj-lt"/>
              </a:rPr>
              <a:t> </a:t>
            </a:r>
          </a:p>
          <a:p>
            <a:pPr algn="ctr">
              <a:lnSpc>
                <a:spcPct val="90000"/>
              </a:lnSpc>
              <a:spcAft>
                <a:spcPts val="600"/>
              </a:spcAft>
            </a:pPr>
            <a:r>
              <a:rPr lang="en-GB" sz="3999" dirty="0">
                <a:latin typeface="+mj-lt"/>
              </a:rPr>
              <a:t>open sessions</a:t>
            </a:r>
            <a:endParaRPr lang="en-GB" sz="4399" dirty="0">
              <a:latin typeface="+mj-lt"/>
            </a:endParaRPr>
          </a:p>
        </p:txBody>
      </p:sp>
    </p:spTree>
    <p:extLst>
      <p:ext uri="{BB962C8B-B14F-4D97-AF65-F5344CB8AC3E}">
        <p14:creationId xmlns:p14="http://schemas.microsoft.com/office/powerpoint/2010/main" val="425291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80405-F3E8-470A-AECB-A5969B0DC2D2}"/>
              </a:ext>
            </a:extLst>
          </p:cNvPr>
          <p:cNvSpPr>
            <a:spLocks noGrp="1"/>
          </p:cNvSpPr>
          <p:nvPr>
            <p:ph type="title"/>
          </p:nvPr>
        </p:nvSpPr>
        <p:spPr/>
        <p:txBody>
          <a:bodyPr/>
          <a:lstStyle/>
          <a:p>
            <a:r>
              <a:rPr lang="en-US" dirty="0"/>
              <a:t>Agenda</a:t>
            </a:r>
          </a:p>
        </p:txBody>
      </p:sp>
      <p:pic>
        <p:nvPicPr>
          <p:cNvPr id="3" name="Picture 2">
            <a:extLst>
              <a:ext uri="{FF2B5EF4-FFF2-40B4-BE49-F238E27FC236}">
                <a16:creationId xmlns:a16="http://schemas.microsoft.com/office/drawing/2014/main" id="{22F6A5C6-A66E-4AAF-81DE-710AD7B26DA2}"/>
              </a:ext>
            </a:extLst>
          </p:cNvPr>
          <p:cNvPicPr>
            <a:picLocks noChangeAspect="1"/>
          </p:cNvPicPr>
          <p:nvPr/>
        </p:nvPicPr>
        <p:blipFill>
          <a:blip r:embed="rId3"/>
          <a:stretch>
            <a:fillRect/>
          </a:stretch>
        </p:blipFill>
        <p:spPr>
          <a:xfrm>
            <a:off x="579437" y="677862"/>
            <a:ext cx="9667275" cy="6173722"/>
          </a:xfrm>
          <a:prstGeom prst="rect">
            <a:avLst/>
          </a:prstGeom>
        </p:spPr>
      </p:pic>
    </p:spTree>
    <p:extLst>
      <p:ext uri="{BB962C8B-B14F-4D97-AF65-F5344CB8AC3E}">
        <p14:creationId xmlns:p14="http://schemas.microsoft.com/office/powerpoint/2010/main" val="17247860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51"/>
              <a:t>Consume Slots</a:t>
            </a:r>
            <a:endParaRPr lang="en-GB" sz="4351"/>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51"/>
              <a:t>Increase memory</a:t>
            </a:r>
          </a:p>
          <a:p>
            <a:pPr algn="ctr"/>
            <a:r>
              <a:rPr lang="en-US" sz="4351"/>
              <a:t>Isolate resources</a:t>
            </a:r>
            <a:endParaRPr lang="en-GB" sz="4351"/>
          </a:p>
        </p:txBody>
      </p:sp>
    </p:spTree>
    <p:extLst>
      <p:ext uri="{BB962C8B-B14F-4D97-AF65-F5344CB8AC3E}">
        <p14:creationId xmlns:p14="http://schemas.microsoft.com/office/powerpoint/2010/main" val="145928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extLst>
              <p:ext uri="{D42A27DB-BD31-4B8C-83A1-F6EECF244321}">
                <p14:modId xmlns:p14="http://schemas.microsoft.com/office/powerpoint/2010/main" val="3739290542"/>
              </p:ext>
            </p:extLst>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9531-DE3C-4911-AE4B-CC0FB9ECE6A6}"/>
              </a:ext>
            </a:extLst>
          </p:cNvPr>
          <p:cNvSpPr>
            <a:spLocks noGrp="1"/>
          </p:cNvSpPr>
          <p:nvPr>
            <p:ph type="title"/>
          </p:nvPr>
        </p:nvSpPr>
        <p:spPr/>
        <p:txBody>
          <a:bodyPr/>
          <a:lstStyle/>
          <a:p>
            <a:r>
              <a:rPr lang="en-GB" dirty="0"/>
              <a:t>Dynamic Resource Classes</a:t>
            </a:r>
          </a:p>
        </p:txBody>
      </p:sp>
      <p:graphicFrame>
        <p:nvGraphicFramePr>
          <p:cNvPr id="3" name="Table 2">
            <a:extLst>
              <a:ext uri="{FF2B5EF4-FFF2-40B4-BE49-F238E27FC236}">
                <a16:creationId xmlns:a16="http://schemas.microsoft.com/office/drawing/2014/main" id="{46741987-44BD-4A79-97C8-1C828D1E4243}"/>
              </a:ext>
            </a:extLst>
          </p:cNvPr>
          <p:cNvGraphicFramePr>
            <a:graphicFrameLocks noGrp="1"/>
          </p:cNvGraphicFramePr>
          <p:nvPr>
            <p:extLst>
              <p:ext uri="{D42A27DB-BD31-4B8C-83A1-F6EECF244321}">
                <p14:modId xmlns:p14="http://schemas.microsoft.com/office/powerpoint/2010/main" val="1905452092"/>
              </p:ext>
            </p:extLst>
          </p:nvPr>
        </p:nvGraphicFramePr>
        <p:xfrm>
          <a:off x="457200" y="2963863"/>
          <a:ext cx="6451600" cy="1981200"/>
        </p:xfrm>
        <a:graphic>
          <a:graphicData uri="http://schemas.openxmlformats.org/drawingml/2006/table">
            <a:tbl>
              <a:tblPr/>
              <a:tblGrid>
                <a:gridCol w="3225800">
                  <a:extLst>
                    <a:ext uri="{9D8B030D-6E8A-4147-A177-3AD203B41FA5}">
                      <a16:colId xmlns:a16="http://schemas.microsoft.com/office/drawing/2014/main" val="2734762652"/>
                    </a:ext>
                  </a:extLst>
                </a:gridCol>
                <a:gridCol w="3225800">
                  <a:extLst>
                    <a:ext uri="{9D8B030D-6E8A-4147-A177-3AD203B41FA5}">
                      <a16:colId xmlns:a16="http://schemas.microsoft.com/office/drawing/2014/main" val="629599383"/>
                    </a:ext>
                  </a:extLst>
                </a:gridCol>
              </a:tblGrid>
              <a:tr h="396240">
                <a:tc>
                  <a:txBody>
                    <a:bodyPr/>
                    <a:lstStyle/>
                    <a:p>
                      <a:pPr algn="ctr" fontAlgn="b"/>
                      <a:r>
                        <a:rPr lang="en-GB" b="1">
                          <a:effectLst/>
                        </a:rPr>
                        <a:t>Resource Class</a:t>
                      </a:r>
                    </a:p>
                  </a:txBody>
                  <a:tcPr marL="76200" marR="76200" marT="57150" marB="57150" anchor="b">
                    <a:lnL w="12700" cap="flat" cmpd="sng" algn="ctr">
                      <a:solidFill>
                        <a:srgbClr val="081BB9"/>
                      </a:solidFill>
                      <a:prstDash val="solid"/>
                      <a:round/>
                      <a:headEnd type="none" w="med" len="med"/>
                      <a:tailEnd type="none" w="med" len="med"/>
                    </a:lnL>
                    <a:lnR w="12700" cap="flat" cmpd="sng" algn="ctr">
                      <a:solidFill>
                        <a:srgbClr val="8819B9"/>
                      </a:solidFill>
                      <a:prstDash val="solid"/>
                      <a:round/>
                      <a:headEnd type="none" w="med" len="med"/>
                      <a:tailEnd type="none" w="med" len="med"/>
                    </a:lnR>
                    <a:lnT w="12700" cap="flat" cmpd="sng" algn="ctr">
                      <a:solidFill>
                        <a:srgbClr val="C81EB9"/>
                      </a:solidFill>
                      <a:prstDash val="solid"/>
                      <a:round/>
                      <a:headEnd type="none" w="med" len="med"/>
                      <a:tailEnd type="none" w="med" len="med"/>
                    </a:lnT>
                    <a:lnB w="4763" cap="flat" cmpd="sng" algn="ctr">
                      <a:solidFill>
                        <a:srgbClr val="081BB9"/>
                      </a:solidFill>
                      <a:prstDash val="solid"/>
                      <a:round/>
                      <a:headEnd type="none" w="med" len="med"/>
                      <a:tailEnd type="none" w="med" len="med"/>
                    </a:lnB>
                  </a:tcPr>
                </a:tc>
                <a:tc>
                  <a:txBody>
                    <a:bodyPr/>
                    <a:lstStyle/>
                    <a:p>
                      <a:pPr algn="ctr" fontAlgn="b"/>
                      <a:r>
                        <a:rPr lang="en-GB" b="1">
                          <a:effectLst/>
                        </a:rPr>
                        <a:t>Percentage Memory</a:t>
                      </a:r>
                    </a:p>
                  </a:txBody>
                  <a:tcPr marL="76200" marR="76200" marT="57150" marB="57150" anchor="b">
                    <a:lnL w="12700" cap="flat" cmpd="sng" algn="ctr">
                      <a:solidFill>
                        <a:srgbClr val="8819B9"/>
                      </a:solidFill>
                      <a:prstDash val="solid"/>
                      <a:round/>
                      <a:headEnd type="none" w="med" len="med"/>
                      <a:tailEnd type="none" w="med" len="med"/>
                    </a:lnL>
                    <a:lnR w="12700" cap="flat" cmpd="sng" algn="ctr">
                      <a:solidFill>
                        <a:srgbClr val="B81CB9"/>
                      </a:solidFill>
                      <a:prstDash val="solid"/>
                      <a:round/>
                      <a:headEnd type="none" w="med" len="med"/>
                      <a:tailEnd type="none" w="med" len="med"/>
                    </a:lnR>
                    <a:lnT w="12700" cap="flat" cmpd="sng" algn="ctr">
                      <a:solidFill>
                        <a:srgbClr val="B81CB9"/>
                      </a:solidFill>
                      <a:prstDash val="solid"/>
                      <a:round/>
                      <a:headEnd type="none" w="med" len="med"/>
                      <a:tailEnd type="none" w="med" len="med"/>
                    </a:lnT>
                    <a:lnB w="4763" cap="flat" cmpd="sng" algn="ctr">
                      <a:solidFill>
                        <a:srgbClr val="B81CB9"/>
                      </a:solidFill>
                      <a:prstDash val="solid"/>
                      <a:round/>
                      <a:headEnd type="none" w="med" len="med"/>
                      <a:tailEnd type="none" w="med" len="med"/>
                    </a:lnB>
                  </a:tcPr>
                </a:tc>
                <a:extLst>
                  <a:ext uri="{0D108BD9-81ED-4DB2-BD59-A6C34878D82A}">
                    <a16:rowId xmlns:a16="http://schemas.microsoft.com/office/drawing/2014/main" val="4188147382"/>
                  </a:ext>
                </a:extLst>
              </a:tr>
              <a:tr h="396240">
                <a:tc>
                  <a:txBody>
                    <a:bodyPr/>
                    <a:lstStyle/>
                    <a:p>
                      <a:pPr algn="ctr" fontAlgn="t"/>
                      <a:r>
                        <a:rPr lang="en-GB">
                          <a:effectLst/>
                        </a:rPr>
                        <a:t>smallrc</a:t>
                      </a:r>
                    </a:p>
                  </a:txBody>
                  <a:tcPr marL="76200" marR="76200" marT="57150" marB="57150">
                    <a:lnL w="12700" cap="flat" cmpd="sng" algn="ctr">
                      <a:solidFill>
                        <a:srgbClr val="981BB9"/>
                      </a:solidFill>
                      <a:prstDash val="solid"/>
                      <a:round/>
                      <a:headEnd type="none" w="med" len="med"/>
                      <a:tailEnd type="none" w="med" len="med"/>
                    </a:lnL>
                    <a:lnR w="12700" cap="flat" cmpd="sng" algn="ctr">
                      <a:solidFill>
                        <a:srgbClr val="081BB9"/>
                      </a:solidFill>
                      <a:prstDash val="solid"/>
                      <a:round/>
                      <a:headEnd type="none" w="med" len="med"/>
                      <a:tailEnd type="none" w="med" len="med"/>
                    </a:lnR>
                    <a:lnT w="4763" cap="flat" cmpd="sng" algn="ctr">
                      <a:solidFill>
                        <a:srgbClr val="081BB9"/>
                      </a:solidFill>
                      <a:prstDash val="solid"/>
                      <a:round/>
                      <a:headEnd type="none" w="med" len="med"/>
                      <a:tailEnd type="none" w="med" len="med"/>
                    </a:lnT>
                    <a:lnB w="4763" cap="flat" cmpd="sng" algn="ctr">
                      <a:solidFill>
                        <a:srgbClr val="081EB9"/>
                      </a:solidFill>
                      <a:prstDash val="solid"/>
                      <a:round/>
                      <a:headEnd type="none" w="med" len="med"/>
                      <a:tailEnd type="none" w="med" len="med"/>
                    </a:lnB>
                  </a:tcPr>
                </a:tc>
                <a:tc>
                  <a:txBody>
                    <a:bodyPr/>
                    <a:lstStyle/>
                    <a:p>
                      <a:pPr algn="ctr" fontAlgn="t"/>
                      <a:r>
                        <a:rPr lang="en-GB">
                          <a:effectLst/>
                        </a:rPr>
                        <a:t>3%</a:t>
                      </a:r>
                    </a:p>
                  </a:txBody>
                  <a:tcPr marL="76200" marR="76200" marT="57150" marB="57150">
                    <a:lnL w="12700" cap="flat" cmpd="sng" algn="ctr">
                      <a:solidFill>
                        <a:srgbClr val="081BB9"/>
                      </a:solidFill>
                      <a:prstDash val="solid"/>
                      <a:round/>
                      <a:headEnd type="none" w="med" len="med"/>
                      <a:tailEnd type="none" w="med" len="med"/>
                    </a:lnL>
                    <a:lnR w="12700" cap="flat" cmpd="sng" algn="ctr">
                      <a:solidFill>
                        <a:srgbClr val="381EB9"/>
                      </a:solidFill>
                      <a:prstDash val="solid"/>
                      <a:round/>
                      <a:headEnd type="none" w="med" len="med"/>
                      <a:tailEnd type="none" w="med" len="med"/>
                    </a:lnR>
                    <a:lnT w="4763" cap="flat" cmpd="sng" algn="ctr">
                      <a:solidFill>
                        <a:srgbClr val="B81CB9"/>
                      </a:solidFill>
                      <a:prstDash val="solid"/>
                      <a:round/>
                      <a:headEnd type="none" w="med" len="med"/>
                      <a:tailEnd type="none" w="med" len="med"/>
                    </a:lnT>
                    <a:lnB w="4763" cap="flat" cmpd="sng" algn="ctr">
                      <a:solidFill>
                        <a:srgbClr val="C81BB9"/>
                      </a:solidFill>
                      <a:prstDash val="solid"/>
                      <a:round/>
                      <a:headEnd type="none" w="med" len="med"/>
                      <a:tailEnd type="none" w="med" len="med"/>
                    </a:lnB>
                  </a:tcPr>
                </a:tc>
                <a:extLst>
                  <a:ext uri="{0D108BD9-81ED-4DB2-BD59-A6C34878D82A}">
                    <a16:rowId xmlns:a16="http://schemas.microsoft.com/office/drawing/2014/main" val="2556475908"/>
                  </a:ext>
                </a:extLst>
              </a:tr>
              <a:tr h="396240">
                <a:tc>
                  <a:txBody>
                    <a:bodyPr/>
                    <a:lstStyle/>
                    <a:p>
                      <a:pPr algn="ctr" fontAlgn="t"/>
                      <a:r>
                        <a:rPr lang="en-GB">
                          <a:effectLst/>
                        </a:rPr>
                        <a:t>mediumrc</a:t>
                      </a:r>
                    </a:p>
                  </a:txBody>
                  <a:tcPr marL="76200" marR="76200" marT="57150" marB="57150">
                    <a:lnL w="12700" cap="flat" cmpd="sng" algn="ctr">
                      <a:solidFill>
                        <a:srgbClr val="081BB9"/>
                      </a:solidFill>
                      <a:prstDash val="solid"/>
                      <a:round/>
                      <a:headEnd type="none" w="med" len="med"/>
                      <a:tailEnd type="none" w="med" len="med"/>
                    </a:lnL>
                    <a:lnR w="12700" cap="flat" cmpd="sng" algn="ctr">
                      <a:solidFill>
                        <a:srgbClr val="081EB9"/>
                      </a:solidFill>
                      <a:prstDash val="solid"/>
                      <a:round/>
                      <a:headEnd type="none" w="med" len="med"/>
                      <a:tailEnd type="none" w="med" len="med"/>
                    </a:lnR>
                    <a:lnT w="4763" cap="flat" cmpd="sng" algn="ctr">
                      <a:solidFill>
                        <a:srgbClr val="081EB9"/>
                      </a:solidFill>
                      <a:prstDash val="solid"/>
                      <a:round/>
                      <a:headEnd type="none" w="med" len="med"/>
                      <a:tailEnd type="none" w="med" len="med"/>
                    </a:lnT>
                    <a:lnB w="4763" cap="flat" cmpd="sng" algn="ctr">
                      <a:solidFill>
                        <a:srgbClr val="C81BB9"/>
                      </a:solidFill>
                      <a:prstDash val="solid"/>
                      <a:round/>
                      <a:headEnd type="none" w="med" len="med"/>
                      <a:tailEnd type="none" w="med" len="med"/>
                    </a:lnB>
                  </a:tcPr>
                </a:tc>
                <a:tc>
                  <a:txBody>
                    <a:bodyPr/>
                    <a:lstStyle/>
                    <a:p>
                      <a:pPr algn="ctr" fontAlgn="t"/>
                      <a:r>
                        <a:rPr lang="en-GB">
                          <a:effectLst/>
                        </a:rPr>
                        <a:t>10%</a:t>
                      </a:r>
                    </a:p>
                  </a:txBody>
                  <a:tcPr marL="76200" marR="76200" marT="57150" marB="57150">
                    <a:lnL w="12700" cap="flat" cmpd="sng" algn="ctr">
                      <a:solidFill>
                        <a:srgbClr val="081EB9"/>
                      </a:solidFill>
                      <a:prstDash val="solid"/>
                      <a:round/>
                      <a:headEnd type="none" w="med" len="med"/>
                      <a:tailEnd type="none" w="med" len="med"/>
                    </a:lnL>
                    <a:lnR w="12700" cap="flat" cmpd="sng" algn="ctr">
                      <a:solidFill>
                        <a:srgbClr val="081EB9"/>
                      </a:solidFill>
                      <a:prstDash val="solid"/>
                      <a:round/>
                      <a:headEnd type="none" w="med" len="med"/>
                      <a:tailEnd type="none" w="med" len="med"/>
                    </a:lnR>
                    <a:lnT w="4763" cap="flat" cmpd="sng" algn="ctr">
                      <a:solidFill>
                        <a:srgbClr val="C81BB9"/>
                      </a:solidFill>
                      <a:prstDash val="solid"/>
                      <a:round/>
                      <a:headEnd type="none" w="med" len="med"/>
                      <a:tailEnd type="none" w="med" len="med"/>
                    </a:lnT>
                    <a:lnB w="4763" cap="flat" cmpd="sng" algn="ctr">
                      <a:solidFill>
                        <a:srgbClr val="8819B9"/>
                      </a:solidFill>
                      <a:prstDash val="solid"/>
                      <a:round/>
                      <a:headEnd type="none" w="med" len="med"/>
                      <a:tailEnd type="none" w="med" len="med"/>
                    </a:lnB>
                  </a:tcPr>
                </a:tc>
                <a:extLst>
                  <a:ext uri="{0D108BD9-81ED-4DB2-BD59-A6C34878D82A}">
                    <a16:rowId xmlns:a16="http://schemas.microsoft.com/office/drawing/2014/main" val="2792272138"/>
                  </a:ext>
                </a:extLst>
              </a:tr>
              <a:tr h="396240">
                <a:tc>
                  <a:txBody>
                    <a:bodyPr/>
                    <a:lstStyle/>
                    <a:p>
                      <a:pPr algn="ctr" fontAlgn="t"/>
                      <a:r>
                        <a:rPr lang="en-GB">
                          <a:effectLst/>
                        </a:rPr>
                        <a:t>largerc</a:t>
                      </a:r>
                    </a:p>
                  </a:txBody>
                  <a:tcPr marL="76200" marR="76200" marT="57150" marB="57150">
                    <a:lnL w="12700" cap="flat" cmpd="sng" algn="ctr">
                      <a:solidFill>
                        <a:srgbClr val="5819B9"/>
                      </a:solidFill>
                      <a:prstDash val="solid"/>
                      <a:round/>
                      <a:headEnd type="none" w="med" len="med"/>
                      <a:tailEnd type="none" w="med" len="med"/>
                    </a:lnL>
                    <a:lnR w="12700" cap="flat" cmpd="sng" algn="ctr">
                      <a:solidFill>
                        <a:srgbClr val="181AB9"/>
                      </a:solidFill>
                      <a:prstDash val="solid"/>
                      <a:round/>
                      <a:headEnd type="none" w="med" len="med"/>
                      <a:tailEnd type="none" w="med" len="med"/>
                    </a:lnR>
                    <a:lnT w="4763" cap="flat" cmpd="sng" algn="ctr">
                      <a:solidFill>
                        <a:srgbClr val="C81BB9"/>
                      </a:solidFill>
                      <a:prstDash val="solid"/>
                      <a:round/>
                      <a:headEnd type="none" w="med" len="med"/>
                      <a:tailEnd type="none" w="med" len="med"/>
                    </a:lnT>
                    <a:lnB w="4763" cap="flat" cmpd="sng" algn="ctr">
                      <a:solidFill>
                        <a:srgbClr val="B819B9"/>
                      </a:solidFill>
                      <a:prstDash val="solid"/>
                      <a:round/>
                      <a:headEnd type="none" w="med" len="med"/>
                      <a:tailEnd type="none" w="med" len="med"/>
                    </a:lnB>
                  </a:tcPr>
                </a:tc>
                <a:tc>
                  <a:txBody>
                    <a:bodyPr/>
                    <a:lstStyle/>
                    <a:p>
                      <a:pPr algn="ctr" fontAlgn="t"/>
                      <a:r>
                        <a:rPr lang="en-GB">
                          <a:effectLst/>
                        </a:rPr>
                        <a:t>22%</a:t>
                      </a:r>
                    </a:p>
                  </a:txBody>
                  <a:tcPr marL="76200" marR="76200" marT="57150" marB="57150">
                    <a:lnL w="12700" cap="flat" cmpd="sng" algn="ctr">
                      <a:solidFill>
                        <a:srgbClr val="181AB9"/>
                      </a:solidFill>
                      <a:prstDash val="solid"/>
                      <a:round/>
                      <a:headEnd type="none" w="med" len="med"/>
                      <a:tailEnd type="none" w="med" len="med"/>
                    </a:lnL>
                    <a:lnR w="12700" cap="flat" cmpd="sng" algn="ctr">
                      <a:solidFill>
                        <a:srgbClr val="B819B9"/>
                      </a:solidFill>
                      <a:prstDash val="solid"/>
                      <a:round/>
                      <a:headEnd type="none" w="med" len="med"/>
                      <a:tailEnd type="none" w="med" len="med"/>
                    </a:lnR>
                    <a:lnT w="4763" cap="flat" cmpd="sng" algn="ctr">
                      <a:solidFill>
                        <a:srgbClr val="8819B9"/>
                      </a:solidFill>
                      <a:prstDash val="solid"/>
                      <a:round/>
                      <a:headEnd type="none" w="med" len="med"/>
                      <a:tailEnd type="none" w="med" len="med"/>
                    </a:lnT>
                    <a:lnB w="4763" cap="flat" cmpd="sng" algn="ctr">
                      <a:solidFill>
                        <a:srgbClr val="681EB9"/>
                      </a:solidFill>
                      <a:prstDash val="solid"/>
                      <a:round/>
                      <a:headEnd type="none" w="med" len="med"/>
                      <a:tailEnd type="none" w="med" len="med"/>
                    </a:lnB>
                  </a:tcPr>
                </a:tc>
                <a:extLst>
                  <a:ext uri="{0D108BD9-81ED-4DB2-BD59-A6C34878D82A}">
                    <a16:rowId xmlns:a16="http://schemas.microsoft.com/office/drawing/2014/main" val="981879232"/>
                  </a:ext>
                </a:extLst>
              </a:tr>
              <a:tr h="396240">
                <a:tc>
                  <a:txBody>
                    <a:bodyPr/>
                    <a:lstStyle/>
                    <a:p>
                      <a:pPr algn="ctr" fontAlgn="t"/>
                      <a:r>
                        <a:rPr lang="en-GB">
                          <a:effectLst/>
                        </a:rPr>
                        <a:t>xlargerc</a:t>
                      </a:r>
                    </a:p>
                  </a:txBody>
                  <a:tcPr marL="76200" marR="76200" marT="57150" marB="57150">
                    <a:lnL w="12700" cap="flat" cmpd="sng" algn="ctr">
                      <a:solidFill>
                        <a:srgbClr val="981BB9"/>
                      </a:solidFill>
                      <a:prstDash val="solid"/>
                      <a:round/>
                      <a:headEnd type="none" w="med" len="med"/>
                      <a:tailEnd type="none" w="med" len="med"/>
                    </a:lnL>
                    <a:lnR w="12700" cap="flat" cmpd="sng" algn="ctr">
                      <a:solidFill>
                        <a:srgbClr val="481DB9"/>
                      </a:solidFill>
                      <a:prstDash val="solid"/>
                      <a:round/>
                      <a:headEnd type="none" w="med" len="med"/>
                      <a:tailEnd type="none" w="med" len="med"/>
                    </a:lnR>
                    <a:lnT w="4763" cap="flat" cmpd="sng" algn="ctr">
                      <a:solidFill>
                        <a:srgbClr val="B819B9"/>
                      </a:solidFill>
                      <a:prstDash val="solid"/>
                      <a:round/>
                      <a:headEnd type="none" w="med" len="med"/>
                      <a:tailEnd type="none" w="med" len="med"/>
                    </a:lnT>
                    <a:lnB w="12700" cap="flat" cmpd="sng" algn="ctr">
                      <a:solidFill>
                        <a:srgbClr val="C861FD"/>
                      </a:solidFill>
                      <a:prstDash val="solid"/>
                      <a:round/>
                      <a:headEnd type="none" w="med" len="med"/>
                      <a:tailEnd type="none" w="med" len="med"/>
                    </a:lnB>
                  </a:tcPr>
                </a:tc>
                <a:tc>
                  <a:txBody>
                    <a:bodyPr/>
                    <a:lstStyle/>
                    <a:p>
                      <a:pPr algn="ctr" fontAlgn="t"/>
                      <a:r>
                        <a:rPr lang="en-GB" dirty="0">
                          <a:effectLst/>
                        </a:rPr>
                        <a:t>70%</a:t>
                      </a:r>
                    </a:p>
                  </a:txBody>
                  <a:tcPr marL="76200" marR="76200" marT="57150" marB="57150">
                    <a:lnL w="12700" cap="flat" cmpd="sng" algn="ctr">
                      <a:solidFill>
                        <a:srgbClr val="481DB9"/>
                      </a:solidFill>
                      <a:prstDash val="solid"/>
                      <a:round/>
                      <a:headEnd type="none" w="med" len="med"/>
                      <a:tailEnd type="none" w="med" len="med"/>
                    </a:lnL>
                    <a:lnR w="12700" cap="flat" cmpd="sng" algn="ctr">
                      <a:solidFill>
                        <a:srgbClr val="181DB9"/>
                      </a:solidFill>
                      <a:prstDash val="solid"/>
                      <a:round/>
                      <a:headEnd type="none" w="med" len="med"/>
                      <a:tailEnd type="none" w="med" len="med"/>
                    </a:lnR>
                    <a:lnT w="4763" cap="flat" cmpd="sng" algn="ctr">
                      <a:solidFill>
                        <a:srgbClr val="681EB9"/>
                      </a:solidFill>
                      <a:prstDash val="solid"/>
                      <a:round/>
                      <a:headEnd type="none" w="med" len="med"/>
                      <a:tailEnd type="none" w="med" len="med"/>
                    </a:lnT>
                    <a:lnB w="12700" cap="flat" cmpd="sng" algn="ctr">
                      <a:solidFill>
                        <a:srgbClr val="4067FD"/>
                      </a:solidFill>
                      <a:prstDash val="solid"/>
                      <a:round/>
                      <a:headEnd type="none" w="med" len="med"/>
                      <a:tailEnd type="none" w="med" len="med"/>
                    </a:lnB>
                  </a:tcPr>
                </a:tc>
                <a:extLst>
                  <a:ext uri="{0D108BD9-81ED-4DB2-BD59-A6C34878D82A}">
                    <a16:rowId xmlns:a16="http://schemas.microsoft.com/office/drawing/2014/main" val="1975336367"/>
                  </a:ext>
                </a:extLst>
              </a:tr>
            </a:tbl>
          </a:graphicData>
        </a:graphic>
      </p:graphicFrame>
      <p:sp>
        <p:nvSpPr>
          <p:cNvPr id="4" name="TextBox 3">
            <a:extLst>
              <a:ext uri="{FF2B5EF4-FFF2-40B4-BE49-F238E27FC236}">
                <a16:creationId xmlns:a16="http://schemas.microsoft.com/office/drawing/2014/main" id="{549CCEDC-9297-40EF-AA44-DD5F145B2D9E}"/>
              </a:ext>
            </a:extLst>
          </p:cNvPr>
          <p:cNvSpPr txBox="1"/>
          <p:nvPr/>
        </p:nvSpPr>
        <p:spPr>
          <a:xfrm>
            <a:off x="457200" y="1973262"/>
            <a:ext cx="2857129"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4 resources classes</a:t>
            </a:r>
          </a:p>
        </p:txBody>
      </p:sp>
    </p:spTree>
    <p:extLst>
      <p:ext uri="{BB962C8B-B14F-4D97-AF65-F5344CB8AC3E}">
        <p14:creationId xmlns:p14="http://schemas.microsoft.com/office/powerpoint/2010/main" val="41003307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F1C9-056B-4C22-96D0-68D19566E2C5}"/>
              </a:ext>
            </a:extLst>
          </p:cNvPr>
          <p:cNvSpPr>
            <a:spLocks noGrp="1"/>
          </p:cNvSpPr>
          <p:nvPr>
            <p:ph type="title"/>
          </p:nvPr>
        </p:nvSpPr>
        <p:spPr/>
        <p:txBody>
          <a:bodyPr/>
          <a:lstStyle/>
          <a:p>
            <a:r>
              <a:rPr lang="en-GB" dirty="0"/>
              <a:t>Gen 2 Concurrency – Dynamic RC</a:t>
            </a:r>
          </a:p>
        </p:txBody>
      </p:sp>
      <p:graphicFrame>
        <p:nvGraphicFramePr>
          <p:cNvPr id="3" name="Table 2">
            <a:extLst>
              <a:ext uri="{FF2B5EF4-FFF2-40B4-BE49-F238E27FC236}">
                <a16:creationId xmlns:a16="http://schemas.microsoft.com/office/drawing/2014/main" id="{4475B67A-69BC-493F-814B-12CF648117F8}"/>
              </a:ext>
            </a:extLst>
          </p:cNvPr>
          <p:cNvGraphicFramePr>
            <a:graphicFrameLocks noGrp="1"/>
          </p:cNvGraphicFramePr>
          <p:nvPr>
            <p:extLst>
              <p:ext uri="{D42A27DB-BD31-4B8C-83A1-F6EECF244321}">
                <p14:modId xmlns:p14="http://schemas.microsoft.com/office/powerpoint/2010/main" val="1691961560"/>
              </p:ext>
            </p:extLst>
          </p:nvPr>
        </p:nvGraphicFramePr>
        <p:xfrm>
          <a:off x="457518" y="1213877"/>
          <a:ext cx="9342123" cy="5255179"/>
        </p:xfrm>
        <a:graphic>
          <a:graphicData uri="http://schemas.openxmlformats.org/drawingml/2006/table">
            <a:tbl>
              <a:tblPr/>
              <a:tblGrid>
                <a:gridCol w="1334589">
                  <a:extLst>
                    <a:ext uri="{9D8B030D-6E8A-4147-A177-3AD203B41FA5}">
                      <a16:colId xmlns:a16="http://schemas.microsoft.com/office/drawing/2014/main" val="766416956"/>
                    </a:ext>
                  </a:extLst>
                </a:gridCol>
                <a:gridCol w="1334589">
                  <a:extLst>
                    <a:ext uri="{9D8B030D-6E8A-4147-A177-3AD203B41FA5}">
                      <a16:colId xmlns:a16="http://schemas.microsoft.com/office/drawing/2014/main" val="1756887179"/>
                    </a:ext>
                  </a:extLst>
                </a:gridCol>
                <a:gridCol w="1334589">
                  <a:extLst>
                    <a:ext uri="{9D8B030D-6E8A-4147-A177-3AD203B41FA5}">
                      <a16:colId xmlns:a16="http://schemas.microsoft.com/office/drawing/2014/main" val="2442940641"/>
                    </a:ext>
                  </a:extLst>
                </a:gridCol>
                <a:gridCol w="1334589">
                  <a:extLst>
                    <a:ext uri="{9D8B030D-6E8A-4147-A177-3AD203B41FA5}">
                      <a16:colId xmlns:a16="http://schemas.microsoft.com/office/drawing/2014/main" val="4286615851"/>
                    </a:ext>
                  </a:extLst>
                </a:gridCol>
                <a:gridCol w="1334589">
                  <a:extLst>
                    <a:ext uri="{9D8B030D-6E8A-4147-A177-3AD203B41FA5}">
                      <a16:colId xmlns:a16="http://schemas.microsoft.com/office/drawing/2014/main" val="1078159605"/>
                    </a:ext>
                  </a:extLst>
                </a:gridCol>
                <a:gridCol w="1334589">
                  <a:extLst>
                    <a:ext uri="{9D8B030D-6E8A-4147-A177-3AD203B41FA5}">
                      <a16:colId xmlns:a16="http://schemas.microsoft.com/office/drawing/2014/main" val="151635730"/>
                    </a:ext>
                  </a:extLst>
                </a:gridCol>
                <a:gridCol w="1334589">
                  <a:extLst>
                    <a:ext uri="{9D8B030D-6E8A-4147-A177-3AD203B41FA5}">
                      <a16:colId xmlns:a16="http://schemas.microsoft.com/office/drawing/2014/main" val="2726723231"/>
                    </a:ext>
                  </a:extLst>
                </a:gridCol>
              </a:tblGrid>
              <a:tr h="778587">
                <a:tc>
                  <a:txBody>
                    <a:bodyPr/>
                    <a:lstStyle/>
                    <a:p>
                      <a:pPr algn="ctr" fontAlgn="b"/>
                      <a:r>
                        <a:rPr lang="en-GB" sz="1600" b="1">
                          <a:effectLst/>
                        </a:rPr>
                        <a:t>Service Level</a:t>
                      </a:r>
                    </a:p>
                  </a:txBody>
                  <a:tcPr marL="22282" marR="22282" marT="16712" marB="16712" anchor="b">
                    <a:lnL w="12700" cap="flat" cmpd="sng" algn="ctr">
                      <a:solidFill>
                        <a:srgbClr val="F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28147B"/>
                      </a:solidFill>
                      <a:prstDash val="solid"/>
                      <a:round/>
                      <a:headEnd type="none" w="med" len="med"/>
                      <a:tailEnd type="none" w="med" len="med"/>
                    </a:lnT>
                    <a:lnB w="4763" cap="flat" cmpd="sng" algn="ctr">
                      <a:solidFill>
                        <a:srgbClr val="F8167B"/>
                      </a:solidFill>
                      <a:prstDash val="solid"/>
                      <a:round/>
                      <a:headEnd type="none" w="med" len="med"/>
                      <a:tailEnd type="none" w="med" len="med"/>
                    </a:lnB>
                  </a:tcPr>
                </a:tc>
                <a:tc>
                  <a:txBody>
                    <a:bodyPr/>
                    <a:lstStyle/>
                    <a:p>
                      <a:pPr algn="ctr" fontAlgn="b"/>
                      <a:r>
                        <a:rPr lang="en-GB" sz="1600" b="1">
                          <a:effectLst/>
                        </a:rPr>
                        <a:t>Maximum concurrent queries</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38167B"/>
                      </a:solidFill>
                      <a:prstDash val="solid"/>
                      <a:round/>
                      <a:headEnd type="none" w="med" len="med"/>
                      <a:tailEnd type="none" w="med" len="med"/>
                    </a:lnR>
                    <a:lnT w="12700" cap="flat" cmpd="sng" algn="ctr">
                      <a:solidFill>
                        <a:srgbClr val="B8177B"/>
                      </a:solidFill>
                      <a:prstDash val="solid"/>
                      <a:round/>
                      <a:headEnd type="none" w="med" len="med"/>
                      <a:tailEnd type="none" w="med" len="med"/>
                    </a:lnT>
                    <a:lnB w="4763" cap="flat" cmpd="sng" algn="ctr">
                      <a:solidFill>
                        <a:srgbClr val="28177B"/>
                      </a:solidFill>
                      <a:prstDash val="solid"/>
                      <a:round/>
                      <a:headEnd type="none" w="med" len="med"/>
                      <a:tailEnd type="none" w="med" len="med"/>
                    </a:lnB>
                  </a:tcPr>
                </a:tc>
                <a:tc>
                  <a:txBody>
                    <a:bodyPr/>
                    <a:lstStyle/>
                    <a:p>
                      <a:pPr algn="ctr" fontAlgn="b"/>
                      <a:r>
                        <a:rPr lang="en-GB" sz="1600" b="1">
                          <a:effectLst/>
                        </a:rPr>
                        <a:t>Concurrency slots available</a:t>
                      </a:r>
                    </a:p>
                  </a:txBody>
                  <a:tcPr marL="22282" marR="22282" marT="16712" marB="16712" anchor="b">
                    <a:lnL w="12700" cap="flat" cmpd="sng" algn="ctr">
                      <a:solidFill>
                        <a:srgbClr val="3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6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tc>
                  <a:txBody>
                    <a:bodyPr/>
                    <a:lstStyle/>
                    <a:p>
                      <a:pPr algn="ctr" fontAlgn="b"/>
                      <a:r>
                        <a:rPr lang="en-GB" sz="1600" b="1">
                          <a:effectLst/>
                        </a:rPr>
                        <a:t>Slots used by smallrc</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08167B"/>
                      </a:solidFill>
                      <a:prstDash val="solid"/>
                      <a:round/>
                      <a:headEnd type="none" w="med" len="med"/>
                      <a:tailEnd type="none" w="med" len="med"/>
                    </a:lnR>
                    <a:lnT w="12700" cap="flat" cmpd="sng" algn="ctr">
                      <a:solidFill>
                        <a:srgbClr val="D815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tc>
                  <a:txBody>
                    <a:bodyPr/>
                    <a:lstStyle/>
                    <a:p>
                      <a:pPr algn="ctr" fontAlgn="b"/>
                      <a:r>
                        <a:rPr lang="en-GB" sz="1600" b="1">
                          <a:effectLst/>
                        </a:rPr>
                        <a:t>Slots used by mediumrc</a:t>
                      </a:r>
                    </a:p>
                  </a:txBody>
                  <a:tcPr marL="22282" marR="22282" marT="16712" marB="16712" anchor="b">
                    <a:lnL w="12700" cap="flat" cmpd="sng" algn="ctr">
                      <a:solidFill>
                        <a:srgbClr val="0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5817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tc>
                  <a:txBody>
                    <a:bodyPr/>
                    <a:lstStyle/>
                    <a:p>
                      <a:pPr algn="ctr" fontAlgn="b"/>
                      <a:r>
                        <a:rPr lang="en-GB" sz="1600" b="1">
                          <a:effectLst/>
                        </a:rPr>
                        <a:t>Slots used by largerc</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48187B"/>
                      </a:solidFill>
                      <a:prstDash val="solid"/>
                      <a:round/>
                      <a:headEnd type="none" w="med" len="med"/>
                      <a:tailEnd type="none" w="med" len="med"/>
                    </a:lnR>
                    <a:lnT w="12700" cap="flat" cmpd="sng" algn="ctr">
                      <a:solidFill>
                        <a:srgbClr val="A8157B"/>
                      </a:solidFill>
                      <a:prstDash val="solid"/>
                      <a:round/>
                      <a:headEnd type="none" w="med" len="med"/>
                      <a:tailEnd type="none" w="med" len="med"/>
                    </a:lnT>
                    <a:lnB w="4763" cap="flat" cmpd="sng" algn="ctr">
                      <a:solidFill>
                        <a:srgbClr val="08167B"/>
                      </a:solidFill>
                      <a:prstDash val="solid"/>
                      <a:round/>
                      <a:headEnd type="none" w="med" len="med"/>
                      <a:tailEnd type="none" w="med" len="med"/>
                    </a:lnB>
                  </a:tcPr>
                </a:tc>
                <a:tc>
                  <a:txBody>
                    <a:bodyPr/>
                    <a:lstStyle/>
                    <a:p>
                      <a:pPr algn="ctr" fontAlgn="b"/>
                      <a:r>
                        <a:rPr lang="en-GB" sz="1600" b="1" dirty="0">
                          <a:effectLst/>
                        </a:rPr>
                        <a:t>Slots used by </a:t>
                      </a:r>
                      <a:r>
                        <a:rPr lang="en-GB" sz="1600" b="1" dirty="0" err="1">
                          <a:effectLst/>
                        </a:rPr>
                        <a:t>xlargerc</a:t>
                      </a:r>
                      <a:endParaRPr lang="en-GB" sz="1600" b="1" dirty="0">
                        <a:effectLst/>
                      </a:endParaRPr>
                    </a:p>
                  </a:txBody>
                  <a:tcPr marL="22282" marR="22282" marT="16712" marB="16712" anchor="b">
                    <a:lnL w="12700" cap="flat" cmpd="sng" algn="ctr">
                      <a:solidFill>
                        <a:srgbClr val="48187B"/>
                      </a:solidFill>
                      <a:prstDash val="solid"/>
                      <a:round/>
                      <a:headEnd type="none" w="med" len="med"/>
                      <a:tailEnd type="none" w="med" len="med"/>
                    </a:lnL>
                    <a:lnR w="12700" cap="flat" cmpd="sng" algn="ctr">
                      <a:solidFill>
                        <a:srgbClr val="38137B"/>
                      </a:solidFill>
                      <a:prstDash val="solid"/>
                      <a:round/>
                      <a:headEnd type="none" w="med" len="med"/>
                      <a:tailEnd type="none" w="med" len="med"/>
                    </a:lnR>
                    <a:lnT w="12700" cap="flat" cmpd="sng" algn="ctr">
                      <a:solidFill>
                        <a:srgbClr val="7818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extLst>
                  <a:ext uri="{0D108BD9-81ED-4DB2-BD59-A6C34878D82A}">
                    <a16:rowId xmlns:a16="http://schemas.microsoft.com/office/drawing/2014/main" val="893035677"/>
                  </a:ext>
                </a:extLst>
              </a:tr>
              <a:tr h="279787">
                <a:tc>
                  <a:txBody>
                    <a:bodyPr/>
                    <a:lstStyle/>
                    <a:p>
                      <a:pPr algn="ctr" fontAlgn="t"/>
                      <a:r>
                        <a:rPr lang="en-GB" sz="1600">
                          <a:effectLst/>
                        </a:rPr>
                        <a:t>DW100c</a:t>
                      </a:r>
                    </a:p>
                  </a:txBody>
                  <a:tcPr marL="22282" marR="22282" marT="16712" marB="16712">
                    <a:lnL w="12700" cap="flat" cmpd="sng" algn="ctr">
                      <a:solidFill>
                        <a:srgbClr val="B8147B"/>
                      </a:solidFill>
                      <a:prstDash val="solid"/>
                      <a:round/>
                      <a:headEnd type="none" w="med" len="med"/>
                      <a:tailEnd type="none" w="med" len="med"/>
                    </a:lnL>
                    <a:lnR w="12700" cap="flat" cmpd="sng" algn="ctr">
                      <a:solidFill>
                        <a:srgbClr val="F8167B"/>
                      </a:solidFill>
                      <a:prstDash val="solid"/>
                      <a:round/>
                      <a:headEnd type="none" w="med" len="med"/>
                      <a:tailEnd type="none" w="med" len="med"/>
                    </a:lnR>
                    <a:lnT w="4763" cap="flat" cmpd="sng" algn="ctr">
                      <a:solidFill>
                        <a:srgbClr val="F8167B"/>
                      </a:solidFill>
                      <a:prstDash val="solid"/>
                      <a:round/>
                      <a:headEnd type="none" w="med" len="med"/>
                      <a:tailEnd type="none" w="med" len="med"/>
                    </a:lnT>
                    <a:lnB w="4763" cap="flat" cmpd="sng" algn="ctr">
                      <a:solidFill>
                        <a:srgbClr val="C813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F8167B"/>
                      </a:solidFill>
                      <a:prstDash val="solid"/>
                      <a:round/>
                      <a:headEnd type="none" w="med" len="med"/>
                      <a:tailEnd type="none" w="med" len="med"/>
                    </a:lnL>
                    <a:lnR w="12700" cap="flat" cmpd="sng" algn="ctr">
                      <a:solidFill>
                        <a:srgbClr val="F8167B"/>
                      </a:solidFill>
                      <a:prstDash val="solid"/>
                      <a:round/>
                      <a:headEnd type="none" w="med" len="med"/>
                      <a:tailEnd type="none" w="med" len="med"/>
                    </a:lnR>
                    <a:lnT w="4763" cap="flat" cmpd="sng" algn="ctr">
                      <a:solidFill>
                        <a:srgbClr val="28177B"/>
                      </a:solidFill>
                      <a:prstDash val="solid"/>
                      <a:round/>
                      <a:headEnd type="none" w="med" len="med"/>
                      <a:tailEnd type="none" w="med" len="med"/>
                    </a:lnT>
                    <a:lnB w="4763" cap="flat" cmpd="sng" algn="ctr">
                      <a:solidFill>
                        <a:srgbClr val="C813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F8167B"/>
                      </a:solidFill>
                      <a:prstDash val="solid"/>
                      <a:round/>
                      <a:headEnd type="none" w="med" len="med"/>
                      <a:tailEnd type="none" w="med" len="med"/>
                    </a:lnL>
                    <a:lnR w="12700" cap="flat" cmpd="sng" algn="ctr">
                      <a:solidFill>
                        <a:srgbClr val="D815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1815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D8157B"/>
                      </a:solidFill>
                      <a:prstDash val="solid"/>
                      <a:round/>
                      <a:headEnd type="none" w="med" len="med"/>
                      <a:tailEnd type="none" w="med" len="med"/>
                    </a:lnL>
                    <a:lnR w="12700" cap="flat" cmpd="sng" algn="ctr">
                      <a:solidFill>
                        <a:srgbClr val="B817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B8177B"/>
                      </a:solidFill>
                      <a:prstDash val="solid"/>
                      <a:round/>
                      <a:headEnd type="none" w="med" len="med"/>
                      <a:tailEnd type="none" w="med" len="med"/>
                    </a:lnL>
                    <a:lnR w="12700" cap="flat" cmpd="sng" algn="ctr">
                      <a:solidFill>
                        <a:srgbClr val="2817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F813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28177B"/>
                      </a:solidFill>
                      <a:prstDash val="solid"/>
                      <a:round/>
                      <a:headEnd type="none" w="med" len="med"/>
                      <a:tailEnd type="none" w="med" len="med"/>
                    </a:lnL>
                    <a:lnR w="12700" cap="flat" cmpd="sng" algn="ctr">
                      <a:solidFill>
                        <a:srgbClr val="68137B"/>
                      </a:solidFill>
                      <a:prstDash val="solid"/>
                      <a:round/>
                      <a:headEnd type="none" w="med" len="med"/>
                      <a:tailEnd type="none" w="med" len="med"/>
                    </a:lnR>
                    <a:lnT w="4763" cap="flat" cmpd="sng" algn="ctr">
                      <a:solidFill>
                        <a:srgbClr val="08167B"/>
                      </a:solidFill>
                      <a:prstDash val="solid"/>
                      <a:round/>
                      <a:headEnd type="none" w="med" len="med"/>
                      <a:tailEnd type="none" w="med" len="med"/>
                    </a:lnT>
                    <a:lnB w="4763" cap="flat" cmpd="sng" algn="ctr">
                      <a:solidFill>
                        <a:srgbClr val="6816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68137B"/>
                      </a:solidFill>
                      <a:prstDash val="solid"/>
                      <a:round/>
                      <a:headEnd type="none" w="med" len="med"/>
                      <a:tailEnd type="none" w="med" len="med"/>
                    </a:lnL>
                    <a:lnR w="12700" cap="flat" cmpd="sng" algn="ctr">
                      <a:solidFill>
                        <a:srgbClr val="7818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extLst>
                  <a:ext uri="{0D108BD9-81ED-4DB2-BD59-A6C34878D82A}">
                    <a16:rowId xmlns:a16="http://schemas.microsoft.com/office/drawing/2014/main" val="2812087906"/>
                  </a:ext>
                </a:extLst>
              </a:tr>
              <a:tr h="279787">
                <a:tc>
                  <a:txBody>
                    <a:bodyPr/>
                    <a:lstStyle/>
                    <a:p>
                      <a:pPr algn="ctr" fontAlgn="t"/>
                      <a:r>
                        <a:rPr lang="en-GB" sz="1600">
                          <a:effectLst/>
                        </a:rPr>
                        <a:t>DW200c</a:t>
                      </a:r>
                    </a:p>
                  </a:txBody>
                  <a:tcPr marL="22282" marR="22282" marT="16712" marB="16712">
                    <a:lnL w="12700" cap="flat" cmpd="sng" algn="ctr">
                      <a:solidFill>
                        <a:srgbClr val="98137B"/>
                      </a:solidFill>
                      <a:prstDash val="solid"/>
                      <a:round/>
                      <a:headEnd type="none" w="med" len="med"/>
                      <a:tailEnd type="none" w="med" len="med"/>
                    </a:lnL>
                    <a:lnR w="12700" cap="flat" cmpd="sng" algn="ctr">
                      <a:solidFill>
                        <a:srgbClr val="68137B"/>
                      </a:solidFill>
                      <a:prstDash val="solid"/>
                      <a:round/>
                      <a:headEnd type="none" w="med" len="med"/>
                      <a:tailEnd type="none" w="med" len="med"/>
                    </a:lnR>
                    <a:lnT w="4763" cap="flat" cmpd="sng" algn="ctr">
                      <a:solidFill>
                        <a:srgbClr val="C8137B"/>
                      </a:solidFill>
                      <a:prstDash val="solid"/>
                      <a:round/>
                      <a:headEnd type="none" w="med" len="med"/>
                      <a:tailEnd type="none" w="med" len="med"/>
                    </a:lnT>
                    <a:lnB w="4763" cap="flat" cmpd="sng" algn="ctr">
                      <a:solidFill>
                        <a:srgbClr val="7815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68137B"/>
                      </a:solidFill>
                      <a:prstDash val="solid"/>
                      <a:round/>
                      <a:headEnd type="none" w="med" len="med"/>
                      <a:tailEnd type="none" w="med" len="med"/>
                    </a:lnL>
                    <a:lnR w="12700" cap="flat" cmpd="sng" algn="ctr">
                      <a:solidFill>
                        <a:srgbClr val="58177B"/>
                      </a:solidFill>
                      <a:prstDash val="solid"/>
                      <a:round/>
                      <a:headEnd type="none" w="med" len="med"/>
                      <a:tailEnd type="none" w="med" len="med"/>
                    </a:lnR>
                    <a:lnT w="4763" cap="flat" cmpd="sng" algn="ctr">
                      <a:solidFill>
                        <a:srgbClr val="C8137B"/>
                      </a:solidFill>
                      <a:prstDash val="solid"/>
                      <a:round/>
                      <a:headEnd type="none" w="med" len="med"/>
                      <a:tailEnd type="none" w="med" len="med"/>
                    </a:lnT>
                    <a:lnB w="4763" cap="flat" cmpd="sng" algn="ctr">
                      <a:solidFill>
                        <a:srgbClr val="7815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58177B"/>
                      </a:solidFill>
                      <a:prstDash val="solid"/>
                      <a:round/>
                      <a:headEnd type="none" w="med" len="med"/>
                      <a:tailEnd type="none" w="med" len="med"/>
                    </a:lnL>
                    <a:lnR w="12700" cap="flat" cmpd="sng" algn="ctr">
                      <a:solidFill>
                        <a:srgbClr val="68167B"/>
                      </a:solidFill>
                      <a:prstDash val="solid"/>
                      <a:round/>
                      <a:headEnd type="none" w="med" len="med"/>
                      <a:tailEnd type="none" w="med" len="med"/>
                    </a:lnR>
                    <a:lnT w="4763" cap="flat" cmpd="sng" algn="ctr">
                      <a:solidFill>
                        <a:srgbClr val="18157B"/>
                      </a:solidFill>
                      <a:prstDash val="solid"/>
                      <a:round/>
                      <a:headEnd type="none" w="med" len="med"/>
                      <a:tailEnd type="none" w="med" len="med"/>
                    </a:lnT>
                    <a:lnB w="4763" cap="flat" cmpd="sng" algn="ctr">
                      <a:solidFill>
                        <a:srgbClr val="D815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68167B"/>
                      </a:solidFill>
                      <a:prstDash val="solid"/>
                      <a:round/>
                      <a:headEnd type="none" w="med" len="med"/>
                      <a:tailEnd type="none" w="med" len="med"/>
                    </a:lnL>
                    <a:lnR w="12700" cap="flat" cmpd="sng" algn="ctr">
                      <a:solidFill>
                        <a:srgbClr val="0816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6816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08167B"/>
                      </a:solidFill>
                      <a:prstDash val="solid"/>
                      <a:round/>
                      <a:headEnd type="none" w="med" len="med"/>
                      <a:tailEnd type="none" w="med" len="med"/>
                    </a:lnL>
                    <a:lnR w="12700" cap="flat" cmpd="sng" algn="ctr">
                      <a:solidFill>
                        <a:srgbClr val="F8137B"/>
                      </a:solidFill>
                      <a:prstDash val="solid"/>
                      <a:round/>
                      <a:headEnd type="none" w="med" len="med"/>
                      <a:tailEnd type="none" w="med" len="med"/>
                    </a:lnR>
                    <a:lnT w="4763" cap="flat" cmpd="sng" algn="ctr">
                      <a:solidFill>
                        <a:srgbClr val="F8137B"/>
                      </a:solidFill>
                      <a:prstDash val="solid"/>
                      <a:round/>
                      <a:headEnd type="none" w="med" len="med"/>
                      <a:tailEnd type="none" w="med" len="med"/>
                    </a:lnT>
                    <a:lnB w="4763" cap="flat" cmpd="sng" algn="ctr">
                      <a:solidFill>
                        <a:srgbClr val="B81D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F8137B"/>
                      </a:solidFill>
                      <a:prstDash val="solid"/>
                      <a:round/>
                      <a:headEnd type="none" w="med" len="med"/>
                      <a:tailEnd type="none" w="med" len="med"/>
                    </a:lnL>
                    <a:lnR w="12700" cap="flat" cmpd="sng" algn="ctr">
                      <a:solidFill>
                        <a:srgbClr val="F8137B"/>
                      </a:solidFill>
                      <a:prstDash val="solid"/>
                      <a:round/>
                      <a:headEnd type="none" w="med" len="med"/>
                      <a:tailEnd type="none" w="med" len="med"/>
                    </a:lnR>
                    <a:lnT w="4763" cap="flat" cmpd="sng" algn="ctr">
                      <a:solidFill>
                        <a:srgbClr val="68167B"/>
                      </a:solidFill>
                      <a:prstDash val="solid"/>
                      <a:round/>
                      <a:headEnd type="none" w="med" len="med"/>
                      <a:tailEnd type="none" w="med" len="med"/>
                    </a:lnT>
                    <a:lnB w="4763" cap="flat" cmpd="sng" algn="ctr">
                      <a:solidFill>
                        <a:srgbClr val="A81E7B"/>
                      </a:solidFill>
                      <a:prstDash val="solid"/>
                      <a:round/>
                      <a:headEnd type="none" w="med" len="med"/>
                      <a:tailEnd type="none" w="med" len="med"/>
                    </a:lnB>
                  </a:tcPr>
                </a:tc>
                <a:tc>
                  <a:txBody>
                    <a:bodyPr/>
                    <a:lstStyle/>
                    <a:p>
                      <a:pPr algn="ctr" fontAlgn="t"/>
                      <a:r>
                        <a:rPr lang="en-GB" sz="1600">
                          <a:effectLst/>
                        </a:rPr>
                        <a:t>5</a:t>
                      </a:r>
                    </a:p>
                  </a:txBody>
                  <a:tcPr marL="22282" marR="22282" marT="16712" marB="16712">
                    <a:lnL w="12700" cap="flat" cmpd="sng" algn="ctr">
                      <a:solidFill>
                        <a:srgbClr val="F8137B"/>
                      </a:solidFill>
                      <a:prstDash val="solid"/>
                      <a:round/>
                      <a:headEnd type="none" w="med" len="med"/>
                      <a:tailEnd type="none" w="med" len="med"/>
                    </a:lnL>
                    <a:lnR w="12700" cap="flat" cmpd="sng" algn="ctr">
                      <a:solidFill>
                        <a:srgbClr val="6816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781E7B"/>
                      </a:solidFill>
                      <a:prstDash val="solid"/>
                      <a:round/>
                      <a:headEnd type="none" w="med" len="med"/>
                      <a:tailEnd type="none" w="med" len="med"/>
                    </a:lnB>
                  </a:tcPr>
                </a:tc>
                <a:extLst>
                  <a:ext uri="{0D108BD9-81ED-4DB2-BD59-A6C34878D82A}">
                    <a16:rowId xmlns:a16="http://schemas.microsoft.com/office/drawing/2014/main" val="90746072"/>
                  </a:ext>
                </a:extLst>
              </a:tr>
              <a:tr h="279787">
                <a:tc>
                  <a:txBody>
                    <a:bodyPr/>
                    <a:lstStyle/>
                    <a:p>
                      <a:pPr algn="ctr" fontAlgn="t"/>
                      <a:r>
                        <a:rPr lang="en-GB" sz="1600">
                          <a:effectLst/>
                        </a:rPr>
                        <a:t>DW300c</a:t>
                      </a:r>
                    </a:p>
                  </a:txBody>
                  <a:tcPr marL="22282" marR="22282" marT="16712" marB="16712">
                    <a:lnL w="12700" cap="flat" cmpd="sng" algn="ctr">
                      <a:solidFill>
                        <a:srgbClr val="B8147B"/>
                      </a:solidFill>
                      <a:prstDash val="solid"/>
                      <a:round/>
                      <a:headEnd type="none" w="med" len="med"/>
                      <a:tailEnd type="none" w="med" len="med"/>
                    </a:lnL>
                    <a:lnR w="12700" cap="flat" cmpd="sng" algn="ctr">
                      <a:solidFill>
                        <a:srgbClr val="D8157B"/>
                      </a:solidFill>
                      <a:prstDash val="solid"/>
                      <a:round/>
                      <a:headEnd type="none" w="med" len="med"/>
                      <a:tailEnd type="none" w="med" len="med"/>
                    </a:lnR>
                    <a:lnT w="4763" cap="flat" cmpd="sng" algn="ctr">
                      <a:solidFill>
                        <a:srgbClr val="78157B"/>
                      </a:solidFill>
                      <a:prstDash val="solid"/>
                      <a:round/>
                      <a:headEnd type="none" w="med" len="med"/>
                      <a:tailEnd type="none" w="med" len="med"/>
                    </a:lnT>
                    <a:lnB w="4763" cap="flat" cmpd="sng" algn="ctr">
                      <a:solidFill>
                        <a:srgbClr val="181E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D8157B"/>
                      </a:solidFill>
                      <a:prstDash val="solid"/>
                      <a:round/>
                      <a:headEnd type="none" w="med" len="med"/>
                      <a:tailEnd type="none" w="med" len="med"/>
                    </a:lnL>
                    <a:lnR w="12700" cap="flat" cmpd="sng" algn="ctr">
                      <a:solidFill>
                        <a:srgbClr val="78157B"/>
                      </a:solidFill>
                      <a:prstDash val="solid"/>
                      <a:round/>
                      <a:headEnd type="none" w="med" len="med"/>
                      <a:tailEnd type="none" w="med" len="med"/>
                    </a:lnR>
                    <a:lnT w="4763" cap="flat" cmpd="sng" algn="ctr">
                      <a:solidFill>
                        <a:srgbClr val="78157B"/>
                      </a:solidFill>
                      <a:prstDash val="solid"/>
                      <a:round/>
                      <a:headEnd type="none" w="med" len="med"/>
                      <a:tailEnd type="none" w="med" len="med"/>
                    </a:lnT>
                    <a:lnB w="4763" cap="flat" cmpd="sng" algn="ctr">
                      <a:solidFill>
                        <a:srgbClr val="181E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78157B"/>
                      </a:solidFill>
                      <a:prstDash val="solid"/>
                      <a:round/>
                      <a:headEnd type="none" w="med" len="med"/>
                      <a:tailEnd type="none" w="med" len="med"/>
                    </a:lnL>
                    <a:lnR w="12700" cap="flat" cmpd="sng" algn="ctr">
                      <a:solidFill>
                        <a:srgbClr val="A8157B"/>
                      </a:solidFill>
                      <a:prstDash val="solid"/>
                      <a:round/>
                      <a:headEnd type="none" w="med" len="med"/>
                      <a:tailEnd type="none" w="med" len="med"/>
                    </a:lnR>
                    <a:lnT w="4763" cap="flat" cmpd="sng" algn="ctr">
                      <a:solidFill>
                        <a:srgbClr val="D8157B"/>
                      </a:solidFill>
                      <a:prstDash val="solid"/>
                      <a:round/>
                      <a:headEnd type="none" w="med" len="med"/>
                      <a:tailEnd type="none" w="med" len="med"/>
                    </a:lnT>
                    <a:lnB w="4763" cap="flat" cmpd="sng" algn="ctr">
                      <a:solidFill>
                        <a:srgbClr val="9819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A8157B"/>
                      </a:solidFill>
                      <a:prstDash val="solid"/>
                      <a:round/>
                      <a:headEnd type="none" w="med" len="med"/>
                      <a:tailEnd type="none" w="med" len="med"/>
                    </a:lnL>
                    <a:lnR w="12700" cap="flat" cmpd="sng" algn="ctr">
                      <a:solidFill>
                        <a:srgbClr val="E81A7B"/>
                      </a:solidFill>
                      <a:prstDash val="solid"/>
                      <a:round/>
                      <a:headEnd type="none" w="med" len="med"/>
                      <a:tailEnd type="none" w="med" len="med"/>
                    </a:lnR>
                    <a:lnT w="4763" cap="flat" cmpd="sng" algn="ctr">
                      <a:solidFill>
                        <a:srgbClr val="68167B"/>
                      </a:solidFill>
                      <a:prstDash val="solid"/>
                      <a:round/>
                      <a:headEnd type="none" w="med" len="med"/>
                      <a:tailEnd type="none" w="med" len="med"/>
                    </a:lnT>
                    <a:lnB w="4763" cap="flat" cmpd="sng" algn="ctr">
                      <a:solidFill>
                        <a:srgbClr val="E81A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E81A7B"/>
                      </a:solidFill>
                      <a:prstDash val="solid"/>
                      <a:round/>
                      <a:headEnd type="none" w="med" len="med"/>
                      <a:tailEnd type="none" w="med" len="med"/>
                    </a:lnL>
                    <a:lnR w="12700" cap="flat" cmpd="sng" algn="ctr">
                      <a:solidFill>
                        <a:srgbClr val="181B7B"/>
                      </a:solidFill>
                      <a:prstDash val="solid"/>
                      <a:round/>
                      <a:headEnd type="none" w="med" len="med"/>
                      <a:tailEnd type="none" w="med" len="med"/>
                    </a:lnR>
                    <a:lnT w="4763" cap="flat" cmpd="sng" algn="ctr">
                      <a:solidFill>
                        <a:srgbClr val="B81D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181B7B"/>
                      </a:solidFill>
                      <a:prstDash val="solid"/>
                      <a:round/>
                      <a:headEnd type="none" w="med" len="med"/>
                      <a:tailEnd type="none" w="med" len="med"/>
                    </a:lnL>
                    <a:lnR w="12700" cap="flat" cmpd="sng" algn="ctr">
                      <a:solidFill>
                        <a:srgbClr val="881D7B"/>
                      </a:solidFill>
                      <a:prstDash val="solid"/>
                      <a:round/>
                      <a:headEnd type="none" w="med" len="med"/>
                      <a:tailEnd type="none" w="med" len="med"/>
                    </a:lnR>
                    <a:lnT w="4763" cap="flat" cmpd="sng" algn="ctr">
                      <a:solidFill>
                        <a:srgbClr val="A81E7B"/>
                      </a:solidFill>
                      <a:prstDash val="solid"/>
                      <a:round/>
                      <a:headEnd type="none" w="med" len="med"/>
                      <a:tailEnd type="none" w="med" len="med"/>
                    </a:lnT>
                    <a:lnB w="4763" cap="flat" cmpd="sng" algn="ctr">
                      <a:solidFill>
                        <a:srgbClr val="E81D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881D7B"/>
                      </a:solidFill>
                      <a:prstDash val="solid"/>
                      <a:round/>
                      <a:headEnd type="none" w="med" len="med"/>
                      <a:tailEnd type="none" w="med" len="med"/>
                    </a:lnL>
                    <a:lnR w="12700" cap="flat" cmpd="sng" algn="ctr">
                      <a:solidFill>
                        <a:srgbClr val="981C7B"/>
                      </a:solidFill>
                      <a:prstDash val="solid"/>
                      <a:round/>
                      <a:headEnd type="none" w="med" len="med"/>
                      <a:tailEnd type="none" w="med" len="med"/>
                    </a:lnR>
                    <a:lnT w="4763" cap="flat" cmpd="sng" algn="ctr">
                      <a:solidFill>
                        <a:srgbClr val="781E7B"/>
                      </a:solidFill>
                      <a:prstDash val="solid"/>
                      <a:round/>
                      <a:headEnd type="none" w="med" len="med"/>
                      <a:tailEnd type="none" w="med" len="med"/>
                    </a:lnT>
                    <a:lnB w="4763" cap="flat" cmpd="sng" algn="ctr">
                      <a:solidFill>
                        <a:srgbClr val="581A7B"/>
                      </a:solidFill>
                      <a:prstDash val="solid"/>
                      <a:round/>
                      <a:headEnd type="none" w="med" len="med"/>
                      <a:tailEnd type="none" w="med" len="med"/>
                    </a:lnB>
                  </a:tcPr>
                </a:tc>
                <a:extLst>
                  <a:ext uri="{0D108BD9-81ED-4DB2-BD59-A6C34878D82A}">
                    <a16:rowId xmlns:a16="http://schemas.microsoft.com/office/drawing/2014/main" val="475165685"/>
                  </a:ext>
                </a:extLst>
              </a:tr>
              <a:tr h="279787">
                <a:tc>
                  <a:txBody>
                    <a:bodyPr/>
                    <a:lstStyle/>
                    <a:p>
                      <a:pPr algn="ctr" fontAlgn="t"/>
                      <a:r>
                        <a:rPr lang="en-GB" sz="1600">
                          <a:effectLst/>
                        </a:rPr>
                        <a:t>DW400c</a:t>
                      </a:r>
                    </a:p>
                  </a:txBody>
                  <a:tcPr marL="22282" marR="22282" marT="16712" marB="16712">
                    <a:lnL w="12700" cap="flat" cmpd="sng" algn="ctr">
                      <a:solidFill>
                        <a:srgbClr val="98197B"/>
                      </a:solidFill>
                      <a:prstDash val="solid"/>
                      <a:round/>
                      <a:headEnd type="none" w="med" len="med"/>
                      <a:tailEnd type="none" w="med" len="med"/>
                    </a:lnL>
                    <a:lnR w="12700" cap="flat" cmpd="sng" algn="ctr">
                      <a:solidFill>
                        <a:srgbClr val="A81B7B"/>
                      </a:solidFill>
                      <a:prstDash val="solid"/>
                      <a:round/>
                      <a:headEnd type="none" w="med" len="med"/>
                      <a:tailEnd type="none" w="med" len="med"/>
                    </a:lnR>
                    <a:lnT w="4763" cap="flat" cmpd="sng" algn="ctr">
                      <a:solidFill>
                        <a:srgbClr val="181E7B"/>
                      </a:solidFill>
                      <a:prstDash val="solid"/>
                      <a:round/>
                      <a:headEnd type="none" w="med" len="med"/>
                      <a:tailEnd type="none" w="med" len="med"/>
                    </a:lnT>
                    <a:lnB w="4763" cap="flat" cmpd="sng" algn="ctr">
                      <a:solidFill>
                        <a:srgbClr val="A81B7B"/>
                      </a:solidFill>
                      <a:prstDash val="solid"/>
                      <a:round/>
                      <a:headEnd type="none" w="med" len="med"/>
                      <a:tailEnd type="none" w="med" len="med"/>
                    </a:lnB>
                  </a:tcPr>
                </a:tc>
                <a:tc>
                  <a:txBody>
                    <a:bodyPr/>
                    <a:lstStyle/>
                    <a:p>
                      <a:pPr algn="ctr" fontAlgn="t"/>
                      <a:r>
                        <a:rPr lang="en-GB" sz="1600">
                          <a:effectLst/>
                        </a:rPr>
                        <a:t>16</a:t>
                      </a:r>
                    </a:p>
                  </a:txBody>
                  <a:tcPr marL="22282" marR="22282" marT="16712" marB="16712">
                    <a:lnL w="12700" cap="flat" cmpd="sng" algn="ctr">
                      <a:solidFill>
                        <a:srgbClr val="A81B7B"/>
                      </a:solidFill>
                      <a:prstDash val="solid"/>
                      <a:round/>
                      <a:headEnd type="none" w="med" len="med"/>
                      <a:tailEnd type="none" w="med" len="med"/>
                    </a:lnL>
                    <a:lnR w="12700" cap="flat" cmpd="sng" algn="ctr">
                      <a:solidFill>
                        <a:srgbClr val="781E7B"/>
                      </a:solidFill>
                      <a:prstDash val="solid"/>
                      <a:round/>
                      <a:headEnd type="none" w="med" len="med"/>
                      <a:tailEnd type="none" w="med" len="med"/>
                    </a:lnR>
                    <a:lnT w="4763" cap="flat" cmpd="sng" algn="ctr">
                      <a:solidFill>
                        <a:srgbClr val="181E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16</a:t>
                      </a:r>
                    </a:p>
                  </a:txBody>
                  <a:tcPr marL="22282" marR="22282" marT="16712" marB="16712">
                    <a:lnL w="12700" cap="flat" cmpd="sng" algn="ctr">
                      <a:solidFill>
                        <a:srgbClr val="781E7B"/>
                      </a:solidFill>
                      <a:prstDash val="solid"/>
                      <a:round/>
                      <a:headEnd type="none" w="med" len="med"/>
                      <a:tailEnd type="none" w="med" len="med"/>
                    </a:lnL>
                    <a:lnR w="12700" cap="flat" cmpd="sng" algn="ctr">
                      <a:solidFill>
                        <a:srgbClr val="C8197B"/>
                      </a:solidFill>
                      <a:prstDash val="solid"/>
                      <a:round/>
                      <a:headEnd type="none" w="med" len="med"/>
                      <a:tailEnd type="none" w="med" len="med"/>
                    </a:lnR>
                    <a:lnT w="4763" cap="flat" cmpd="sng" algn="ctr">
                      <a:solidFill>
                        <a:srgbClr val="98197B"/>
                      </a:solidFill>
                      <a:prstDash val="solid"/>
                      <a:round/>
                      <a:headEnd type="none" w="med" len="med"/>
                      <a:tailEnd type="none" w="med" len="med"/>
                    </a:lnT>
                    <a:lnB w="4763" cap="flat" cmpd="sng" algn="ctr">
                      <a:solidFill>
                        <a:srgbClr val="0819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C819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E81A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981C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981C7B"/>
                      </a:solidFill>
                      <a:prstDash val="solid"/>
                      <a:round/>
                      <a:headEnd type="none" w="med" len="med"/>
                      <a:tailEnd type="none" w="med" len="med"/>
                    </a:lnL>
                    <a:lnR w="12700" cap="flat" cmpd="sng" algn="ctr">
                      <a:solidFill>
                        <a:srgbClr val="D81B7B"/>
                      </a:solidFill>
                      <a:prstDash val="solid"/>
                      <a:round/>
                      <a:headEnd type="none" w="med" len="med"/>
                      <a:tailEnd type="none" w="med" len="med"/>
                    </a:lnR>
                    <a:lnT w="4763" cap="flat" cmpd="sng" algn="ctr">
                      <a:solidFill>
                        <a:srgbClr val="E81D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11</a:t>
                      </a:r>
                    </a:p>
                  </a:txBody>
                  <a:tcPr marL="22282" marR="22282" marT="16712" marB="16712">
                    <a:lnL w="12700" cap="flat" cmpd="sng" algn="ctr">
                      <a:solidFill>
                        <a:srgbClr val="D81B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581A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extLst>
                  <a:ext uri="{0D108BD9-81ED-4DB2-BD59-A6C34878D82A}">
                    <a16:rowId xmlns:a16="http://schemas.microsoft.com/office/drawing/2014/main" val="3604075350"/>
                  </a:ext>
                </a:extLst>
              </a:tr>
              <a:tr h="279787">
                <a:tc>
                  <a:txBody>
                    <a:bodyPr/>
                    <a:lstStyle/>
                    <a:p>
                      <a:pPr algn="ctr" fontAlgn="t"/>
                      <a:r>
                        <a:rPr lang="en-GB" sz="1600">
                          <a:effectLst/>
                        </a:rPr>
                        <a:t>DW500c</a:t>
                      </a:r>
                    </a:p>
                  </a:txBody>
                  <a:tcPr marL="22282" marR="22282" marT="16712" marB="16712">
                    <a:lnL w="12700" cap="flat" cmpd="sng" algn="ctr">
                      <a:solidFill>
                        <a:srgbClr val="581A7B"/>
                      </a:solidFill>
                      <a:prstDash val="solid"/>
                      <a:round/>
                      <a:headEnd type="none" w="med" len="med"/>
                      <a:tailEnd type="none" w="med" len="med"/>
                    </a:lnL>
                    <a:lnR w="12700" cap="flat" cmpd="sng" algn="ctr">
                      <a:solidFill>
                        <a:srgbClr val="381C7B"/>
                      </a:solidFill>
                      <a:prstDash val="solid"/>
                      <a:round/>
                      <a:headEnd type="none" w="med" len="med"/>
                      <a:tailEnd type="none" w="med" len="med"/>
                    </a:lnR>
                    <a:lnT w="4763" cap="flat" cmpd="sng" algn="ctr">
                      <a:solidFill>
                        <a:srgbClr val="A81B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381C7B"/>
                      </a:solidFill>
                      <a:prstDash val="solid"/>
                      <a:round/>
                      <a:headEnd type="none" w="med" len="med"/>
                      <a:tailEnd type="none" w="med" len="med"/>
                    </a:lnL>
                    <a:lnR w="12700" cap="flat" cmpd="sng" algn="ctr">
                      <a:solidFill>
                        <a:srgbClr val="A81B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6819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A81B7B"/>
                      </a:solidFill>
                      <a:prstDash val="solid"/>
                      <a:round/>
                      <a:headEnd type="none" w="med" len="med"/>
                      <a:tailEnd type="none" w="med" len="med"/>
                    </a:lnL>
                    <a:lnR w="12700" cap="flat" cmpd="sng" algn="ctr">
                      <a:solidFill>
                        <a:srgbClr val="38197B"/>
                      </a:solidFill>
                      <a:prstDash val="solid"/>
                      <a:round/>
                      <a:headEnd type="none" w="med" len="med"/>
                      <a:tailEnd type="none" w="med" len="med"/>
                    </a:lnR>
                    <a:lnT w="4763" cap="flat" cmpd="sng" algn="ctr">
                      <a:solidFill>
                        <a:srgbClr val="0819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38197B"/>
                      </a:solidFill>
                      <a:prstDash val="solid"/>
                      <a:round/>
                      <a:headEnd type="none" w="med" len="med"/>
                      <a:tailEnd type="none" w="med" len="med"/>
                    </a:lnL>
                    <a:lnR w="12700" cap="flat" cmpd="sng" algn="ctr">
                      <a:solidFill>
                        <a:srgbClr val="E81A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781B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E81A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281D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E81D7B"/>
                      </a:solidFill>
                      <a:prstDash val="solid"/>
                      <a:round/>
                      <a:headEnd type="none" w="med" len="med"/>
                      <a:tailEnd type="none" w="med" len="med"/>
                    </a:lnB>
                  </a:tcPr>
                </a:tc>
                <a:tc>
                  <a:txBody>
                    <a:bodyPr/>
                    <a:lstStyle/>
                    <a:p>
                      <a:pPr algn="ctr" fontAlgn="t"/>
                      <a:r>
                        <a:rPr lang="en-GB" sz="1600">
                          <a:effectLst/>
                        </a:rPr>
                        <a:t>14</a:t>
                      </a:r>
                    </a:p>
                  </a:txBody>
                  <a:tcPr marL="22282" marR="22282" marT="16712" marB="16712">
                    <a:lnL w="12700" cap="flat" cmpd="sng" algn="ctr">
                      <a:solidFill>
                        <a:srgbClr val="281D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extLst>
                  <a:ext uri="{0D108BD9-81ED-4DB2-BD59-A6C34878D82A}">
                    <a16:rowId xmlns:a16="http://schemas.microsoft.com/office/drawing/2014/main" val="1517236179"/>
                  </a:ext>
                </a:extLst>
              </a:tr>
              <a:tr h="279787">
                <a:tc>
                  <a:txBody>
                    <a:bodyPr/>
                    <a:lstStyle/>
                    <a:p>
                      <a:pPr algn="ctr" fontAlgn="t"/>
                      <a:r>
                        <a:rPr lang="en-GB" sz="1600">
                          <a:effectLst/>
                        </a:rPr>
                        <a:t>DW1000c</a:t>
                      </a:r>
                    </a:p>
                  </a:txBody>
                  <a:tcPr marL="22282" marR="22282" marT="16712" marB="16712">
                    <a:lnL w="12700" cap="flat" cmpd="sng" algn="ctr">
                      <a:solidFill>
                        <a:srgbClr val="181E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681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6819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40</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181B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7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181B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781B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981F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E81D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28</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781B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28207B"/>
                      </a:solidFill>
                      <a:prstDash val="solid"/>
                      <a:round/>
                      <a:headEnd type="none" w="med" len="med"/>
                      <a:tailEnd type="none" w="med" len="med"/>
                    </a:lnB>
                  </a:tcPr>
                </a:tc>
                <a:extLst>
                  <a:ext uri="{0D108BD9-81ED-4DB2-BD59-A6C34878D82A}">
                    <a16:rowId xmlns:a16="http://schemas.microsoft.com/office/drawing/2014/main" val="1546025561"/>
                  </a:ext>
                </a:extLst>
              </a:tr>
              <a:tr h="279787">
                <a:tc>
                  <a:txBody>
                    <a:bodyPr/>
                    <a:lstStyle/>
                    <a:p>
                      <a:pPr algn="ctr" fontAlgn="t"/>
                      <a:r>
                        <a:rPr lang="en-GB" sz="1600">
                          <a:effectLst/>
                        </a:rPr>
                        <a:t>DW1500c</a:t>
                      </a:r>
                    </a:p>
                  </a:txBody>
                  <a:tcPr marL="22282" marR="22282" marT="16712" marB="16712">
                    <a:lnL w="12700" cap="flat" cmpd="sng" algn="ctr">
                      <a:solidFill>
                        <a:srgbClr val="781B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68197B"/>
                      </a:solidFill>
                      <a:prstDash val="solid"/>
                      <a:round/>
                      <a:headEnd type="none" w="med" len="med"/>
                      <a:tailEnd type="none" w="med" len="med"/>
                    </a:lnT>
                    <a:lnB w="4763" cap="flat" cmpd="sng" algn="ctr">
                      <a:solidFill>
                        <a:srgbClr val="8820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181E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58237B"/>
                      </a:solidFill>
                      <a:prstDash val="solid"/>
                      <a:round/>
                      <a:headEnd type="none" w="med" len="med"/>
                      <a:tailEnd type="none" w="med" len="med"/>
                    </a:lnB>
                  </a:tcPr>
                </a:tc>
                <a:tc>
                  <a:txBody>
                    <a:bodyPr/>
                    <a:lstStyle/>
                    <a:p>
                      <a:pPr algn="ctr" fontAlgn="t"/>
                      <a:r>
                        <a:rPr lang="en-GB" sz="1600">
                          <a:effectLst/>
                        </a:rPr>
                        <a:t>60</a:t>
                      </a:r>
                    </a:p>
                  </a:txBody>
                  <a:tcPr marL="22282" marR="22282" marT="16712" marB="16712">
                    <a:lnL w="12700" cap="flat" cmpd="sng" algn="ctr">
                      <a:solidFill>
                        <a:srgbClr val="181E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781B7B"/>
                      </a:solidFill>
                      <a:prstDash val="solid"/>
                      <a:round/>
                      <a:headEnd type="none" w="med" len="med"/>
                      <a:tailEnd type="none" w="med" len="med"/>
                    </a:lnT>
                    <a:lnB w="4763" cap="flat" cmpd="sng" algn="ctr">
                      <a:solidFill>
                        <a:srgbClr val="681F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4821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6</a:t>
                      </a:r>
                    </a:p>
                  </a:txBody>
                  <a:tcPr marL="22282" marR="22282" marT="16712" marB="16712">
                    <a:lnL w="12700" cap="flat" cmpd="sng" algn="ctr">
                      <a:solidFill>
                        <a:srgbClr val="48217B"/>
                      </a:solidFill>
                      <a:prstDash val="solid"/>
                      <a:round/>
                      <a:headEnd type="none" w="med" len="med"/>
                      <a:tailEnd type="none" w="med" len="med"/>
                    </a:lnL>
                    <a:lnR w="12700" cap="flat" cmpd="sng" algn="ctr">
                      <a:solidFill>
                        <a:srgbClr val="A8247B"/>
                      </a:solidFill>
                      <a:prstDash val="solid"/>
                      <a:round/>
                      <a:headEnd type="none" w="med" len="med"/>
                      <a:tailEnd type="none" w="med" len="med"/>
                    </a:lnR>
                    <a:lnT w="4763" cap="flat" cmpd="sng" algn="ctr">
                      <a:solidFill>
                        <a:srgbClr val="981F7B"/>
                      </a:solidFill>
                      <a:prstDash val="solid"/>
                      <a:round/>
                      <a:headEnd type="none" w="med" len="med"/>
                      <a:tailEnd type="none" w="med" len="med"/>
                    </a:lnT>
                    <a:lnB w="4763" cap="flat" cmpd="sng" algn="ctr">
                      <a:solidFill>
                        <a:srgbClr val="B8207B"/>
                      </a:solidFill>
                      <a:prstDash val="solid"/>
                      <a:round/>
                      <a:headEnd type="none" w="med" len="med"/>
                      <a:tailEnd type="none" w="med" len="med"/>
                    </a:lnB>
                  </a:tcPr>
                </a:tc>
                <a:tc>
                  <a:txBody>
                    <a:bodyPr/>
                    <a:lstStyle/>
                    <a:p>
                      <a:pPr algn="ctr" fontAlgn="t"/>
                      <a:r>
                        <a:rPr lang="en-GB" sz="1600">
                          <a:effectLst/>
                        </a:rPr>
                        <a:t>13</a:t>
                      </a:r>
                    </a:p>
                  </a:txBody>
                  <a:tcPr marL="22282" marR="22282" marT="16712" marB="16712">
                    <a:lnL w="12700" cap="flat" cmpd="sng" algn="ctr">
                      <a:solidFill>
                        <a:srgbClr val="A8247B"/>
                      </a:solidFill>
                      <a:prstDash val="solid"/>
                      <a:round/>
                      <a:headEnd type="none" w="med" len="med"/>
                      <a:tailEnd type="none" w="med" len="med"/>
                    </a:lnL>
                    <a:lnR w="12700" cap="flat" cmpd="sng" algn="ctr">
                      <a:solidFill>
                        <a:srgbClr val="D821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08227B"/>
                      </a:solidFill>
                      <a:prstDash val="solid"/>
                      <a:round/>
                      <a:headEnd type="none" w="med" len="med"/>
                      <a:tailEnd type="none" w="med" len="med"/>
                    </a:lnB>
                  </a:tcPr>
                </a:tc>
                <a:tc>
                  <a:txBody>
                    <a:bodyPr/>
                    <a:lstStyle/>
                    <a:p>
                      <a:pPr algn="ctr" fontAlgn="t"/>
                      <a:r>
                        <a:rPr lang="en-GB" sz="1600">
                          <a:effectLst/>
                        </a:rPr>
                        <a:t>42</a:t>
                      </a:r>
                    </a:p>
                  </a:txBody>
                  <a:tcPr marL="22282" marR="22282" marT="16712" marB="16712">
                    <a:lnL w="12700" cap="flat" cmpd="sng" algn="ctr">
                      <a:solidFill>
                        <a:srgbClr val="D8217B"/>
                      </a:solidFill>
                      <a:prstDash val="solid"/>
                      <a:round/>
                      <a:headEnd type="none" w="med" len="med"/>
                      <a:tailEnd type="none" w="med" len="med"/>
                    </a:lnL>
                    <a:lnR w="12700" cap="flat" cmpd="sng" algn="ctr">
                      <a:solidFill>
                        <a:srgbClr val="C8227B"/>
                      </a:solidFill>
                      <a:prstDash val="solid"/>
                      <a:round/>
                      <a:headEnd type="none" w="med" len="med"/>
                      <a:tailEnd type="none" w="med" len="med"/>
                    </a:lnR>
                    <a:lnT w="4763" cap="flat" cmpd="sng" algn="ctr">
                      <a:solidFill>
                        <a:srgbClr val="28207B"/>
                      </a:solidFill>
                      <a:prstDash val="solid"/>
                      <a:round/>
                      <a:headEnd type="none" w="med" len="med"/>
                      <a:tailEnd type="none" w="med" len="med"/>
                    </a:lnT>
                    <a:lnB w="4763" cap="flat" cmpd="sng" algn="ctr">
                      <a:solidFill>
                        <a:srgbClr val="081F7B"/>
                      </a:solidFill>
                      <a:prstDash val="solid"/>
                      <a:round/>
                      <a:headEnd type="none" w="med" len="med"/>
                      <a:tailEnd type="none" w="med" len="med"/>
                    </a:lnB>
                  </a:tcPr>
                </a:tc>
                <a:extLst>
                  <a:ext uri="{0D108BD9-81ED-4DB2-BD59-A6C34878D82A}">
                    <a16:rowId xmlns:a16="http://schemas.microsoft.com/office/drawing/2014/main" val="2786183004"/>
                  </a:ext>
                </a:extLst>
              </a:tr>
              <a:tr h="279787">
                <a:tc>
                  <a:txBody>
                    <a:bodyPr/>
                    <a:lstStyle/>
                    <a:p>
                      <a:pPr algn="ctr" fontAlgn="t"/>
                      <a:r>
                        <a:rPr lang="en-GB" sz="1600">
                          <a:effectLst/>
                        </a:rPr>
                        <a:t>DW2000c</a:t>
                      </a:r>
                    </a:p>
                  </a:txBody>
                  <a:tcPr marL="22282" marR="22282" marT="16712" marB="16712">
                    <a:lnL w="12700" cap="flat" cmpd="sng" algn="ctr">
                      <a:solidFill>
                        <a:srgbClr val="2820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8820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D81E7B"/>
                      </a:solidFill>
                      <a:prstDash val="solid"/>
                      <a:round/>
                      <a:headEnd type="none" w="med" len="med"/>
                      <a:tailEnd type="none" w="med" len="med"/>
                    </a:lnL>
                    <a:lnR w="12700" cap="flat" cmpd="sng" algn="ctr">
                      <a:solidFill>
                        <a:srgbClr val="E8237B"/>
                      </a:solidFill>
                      <a:prstDash val="solid"/>
                      <a:round/>
                      <a:headEnd type="none" w="med" len="med"/>
                      <a:tailEnd type="none" w="med" len="med"/>
                    </a:lnR>
                    <a:lnT w="4763" cap="flat" cmpd="sng" algn="ctr">
                      <a:solidFill>
                        <a:srgbClr val="58237B"/>
                      </a:solidFill>
                      <a:prstDash val="solid"/>
                      <a:round/>
                      <a:headEnd type="none" w="med" len="med"/>
                      <a:tailEnd type="none" w="med" len="med"/>
                    </a:lnT>
                    <a:lnB w="4763" cap="flat" cmpd="sng" algn="ctr">
                      <a:solidFill>
                        <a:srgbClr val="981F7B"/>
                      </a:solidFill>
                      <a:prstDash val="solid"/>
                      <a:round/>
                      <a:headEnd type="none" w="med" len="med"/>
                      <a:tailEnd type="none" w="med" len="med"/>
                    </a:lnB>
                  </a:tcPr>
                </a:tc>
                <a:tc>
                  <a:txBody>
                    <a:bodyPr/>
                    <a:lstStyle/>
                    <a:p>
                      <a:pPr algn="ctr" fontAlgn="t"/>
                      <a:r>
                        <a:rPr lang="en-GB" sz="1600">
                          <a:effectLst/>
                        </a:rPr>
                        <a:t>80</a:t>
                      </a:r>
                    </a:p>
                  </a:txBody>
                  <a:tcPr marL="22282" marR="22282" marT="16712" marB="16712">
                    <a:lnL w="12700" cap="flat" cmpd="sng" algn="ctr">
                      <a:solidFill>
                        <a:srgbClr val="E8237B"/>
                      </a:solidFill>
                      <a:prstDash val="solid"/>
                      <a:round/>
                      <a:headEnd type="none" w="med" len="med"/>
                      <a:tailEnd type="none" w="med" len="med"/>
                    </a:lnL>
                    <a:lnR w="12700" cap="flat" cmpd="sng" algn="ctr">
                      <a:solidFill>
                        <a:srgbClr val="48247B"/>
                      </a:solidFill>
                      <a:prstDash val="solid"/>
                      <a:round/>
                      <a:headEnd type="none" w="med" len="med"/>
                      <a:tailEnd type="none" w="med" len="med"/>
                    </a:lnR>
                    <a:lnT w="4763" cap="flat" cmpd="sng" algn="ctr">
                      <a:solidFill>
                        <a:srgbClr val="681F7B"/>
                      </a:solidFill>
                      <a:prstDash val="solid"/>
                      <a:round/>
                      <a:headEnd type="none" w="med" len="med"/>
                      <a:tailEnd type="none" w="med" len="med"/>
                    </a:lnT>
                    <a:lnB w="4763" cap="flat" cmpd="sng" algn="ctr">
                      <a:solidFill>
                        <a:srgbClr val="8820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4824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1821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D81E7B"/>
                      </a:solidFill>
                      <a:prstDash val="solid"/>
                      <a:round/>
                      <a:headEnd type="none" w="med" len="med"/>
                      <a:tailEnd type="none" w="med" len="med"/>
                    </a:lnL>
                    <a:lnR w="12700" cap="flat" cmpd="sng" algn="ctr">
                      <a:solidFill>
                        <a:srgbClr val="58237B"/>
                      </a:solidFill>
                      <a:prstDash val="solid"/>
                      <a:round/>
                      <a:headEnd type="none" w="med" len="med"/>
                      <a:tailEnd type="none" w="med" len="med"/>
                    </a:lnR>
                    <a:lnT w="4763" cap="flat" cmpd="sng" algn="ctr">
                      <a:solidFill>
                        <a:srgbClr val="B8207B"/>
                      </a:solidFill>
                      <a:prstDash val="solid"/>
                      <a:round/>
                      <a:headEnd type="none" w="med" len="med"/>
                      <a:tailEnd type="none" w="med" len="med"/>
                    </a:lnT>
                    <a:lnB w="4763" cap="flat" cmpd="sng" algn="ctr">
                      <a:solidFill>
                        <a:srgbClr val="B8207B"/>
                      </a:solidFill>
                      <a:prstDash val="solid"/>
                      <a:round/>
                      <a:headEnd type="none" w="med" len="med"/>
                      <a:tailEnd type="none" w="med" len="med"/>
                    </a:lnB>
                  </a:tcPr>
                </a:tc>
                <a:tc>
                  <a:txBody>
                    <a:bodyPr/>
                    <a:lstStyle/>
                    <a:p>
                      <a:pPr algn="ctr" fontAlgn="t"/>
                      <a:r>
                        <a:rPr lang="en-GB" sz="1600">
                          <a:effectLst/>
                        </a:rPr>
                        <a:t>17</a:t>
                      </a:r>
                    </a:p>
                  </a:txBody>
                  <a:tcPr marL="22282" marR="22282" marT="16712" marB="16712">
                    <a:lnL w="12700" cap="flat" cmpd="sng" algn="ctr">
                      <a:solidFill>
                        <a:srgbClr val="58237B"/>
                      </a:solidFill>
                      <a:prstDash val="solid"/>
                      <a:round/>
                      <a:headEnd type="none" w="med" len="med"/>
                      <a:tailEnd type="none" w="med" len="med"/>
                    </a:lnL>
                    <a:lnR w="12700" cap="flat" cmpd="sng" algn="ctr">
                      <a:solidFill>
                        <a:srgbClr val="681F7B"/>
                      </a:solidFill>
                      <a:prstDash val="solid"/>
                      <a:round/>
                      <a:headEnd type="none" w="med" len="med"/>
                      <a:tailEnd type="none" w="med" len="med"/>
                    </a:lnR>
                    <a:lnT w="4763" cap="flat" cmpd="sng" algn="ctr">
                      <a:solidFill>
                        <a:srgbClr val="08227B"/>
                      </a:solidFill>
                      <a:prstDash val="solid"/>
                      <a:round/>
                      <a:headEnd type="none" w="med" len="med"/>
                      <a:tailEnd type="none" w="med" len="med"/>
                    </a:lnT>
                    <a:lnB w="4763" cap="flat" cmpd="sng" algn="ctr">
                      <a:solidFill>
                        <a:srgbClr val="48217B"/>
                      </a:solidFill>
                      <a:prstDash val="solid"/>
                      <a:round/>
                      <a:headEnd type="none" w="med" len="med"/>
                      <a:tailEnd type="none" w="med" len="med"/>
                    </a:lnB>
                  </a:tcPr>
                </a:tc>
                <a:tc>
                  <a:txBody>
                    <a:bodyPr/>
                    <a:lstStyle/>
                    <a:p>
                      <a:pPr algn="ctr" fontAlgn="t"/>
                      <a:r>
                        <a:rPr lang="en-GB" sz="1600">
                          <a:effectLst/>
                        </a:rPr>
                        <a:t>56</a:t>
                      </a:r>
                    </a:p>
                  </a:txBody>
                  <a:tcPr marL="22282" marR="22282" marT="16712" marB="16712">
                    <a:lnL w="12700" cap="flat" cmpd="sng" algn="ctr">
                      <a:solidFill>
                        <a:srgbClr val="681F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081F7B"/>
                      </a:solidFill>
                      <a:prstDash val="solid"/>
                      <a:round/>
                      <a:headEnd type="none" w="med" len="med"/>
                      <a:tailEnd type="none" w="med" len="med"/>
                    </a:lnT>
                    <a:lnB w="4763" cap="flat" cmpd="sng" algn="ctr">
                      <a:solidFill>
                        <a:srgbClr val="48217B"/>
                      </a:solidFill>
                      <a:prstDash val="solid"/>
                      <a:round/>
                      <a:headEnd type="none" w="med" len="med"/>
                      <a:tailEnd type="none" w="med" len="med"/>
                    </a:lnB>
                  </a:tcPr>
                </a:tc>
                <a:extLst>
                  <a:ext uri="{0D108BD9-81ED-4DB2-BD59-A6C34878D82A}">
                    <a16:rowId xmlns:a16="http://schemas.microsoft.com/office/drawing/2014/main" val="956470540"/>
                  </a:ext>
                </a:extLst>
              </a:tr>
              <a:tr h="279787">
                <a:tc>
                  <a:txBody>
                    <a:bodyPr/>
                    <a:lstStyle/>
                    <a:p>
                      <a:pPr algn="ctr" fontAlgn="t"/>
                      <a:r>
                        <a:rPr lang="en-GB" sz="1600">
                          <a:effectLst/>
                        </a:rPr>
                        <a:t>DW2500c</a:t>
                      </a:r>
                    </a:p>
                  </a:txBody>
                  <a:tcPr marL="22282" marR="22282" marT="16712" marB="16712">
                    <a:lnL w="12700" cap="flat" cmpd="sng" algn="ctr">
                      <a:solidFill>
                        <a:srgbClr val="88207B"/>
                      </a:solidFill>
                      <a:prstDash val="solid"/>
                      <a:round/>
                      <a:headEnd type="none" w="med" len="med"/>
                      <a:tailEnd type="none" w="med" len="med"/>
                    </a:lnL>
                    <a:lnR w="12700" cap="flat" cmpd="sng" algn="ctr">
                      <a:solidFill>
                        <a:srgbClr val="381F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A821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381F7B"/>
                      </a:solidFill>
                      <a:prstDash val="solid"/>
                      <a:round/>
                      <a:headEnd type="none" w="med" len="med"/>
                      <a:tailEnd type="none" w="med" len="med"/>
                    </a:lnL>
                    <a:lnR w="12700" cap="flat" cmpd="sng" algn="ctr">
                      <a:solidFill>
                        <a:srgbClr val="981F7B"/>
                      </a:solidFill>
                      <a:prstDash val="solid"/>
                      <a:round/>
                      <a:headEnd type="none" w="med" len="med"/>
                      <a:tailEnd type="none" w="med" len="med"/>
                    </a:lnR>
                    <a:lnT w="4763" cap="flat" cmpd="sng" algn="ctr">
                      <a:solidFill>
                        <a:srgbClr val="981F7B"/>
                      </a:solidFill>
                      <a:prstDash val="solid"/>
                      <a:round/>
                      <a:headEnd type="none" w="med" len="med"/>
                      <a:tailEnd type="none" w="med" len="med"/>
                    </a:lnT>
                    <a:lnB w="4763" cap="flat" cmpd="sng" algn="ctr">
                      <a:solidFill>
                        <a:srgbClr val="D8217B"/>
                      </a:solidFill>
                      <a:prstDash val="solid"/>
                      <a:round/>
                      <a:headEnd type="none" w="med" len="med"/>
                      <a:tailEnd type="none" w="med" len="med"/>
                    </a:lnB>
                  </a:tcPr>
                </a:tc>
                <a:tc>
                  <a:txBody>
                    <a:bodyPr/>
                    <a:lstStyle/>
                    <a:p>
                      <a:pPr algn="ctr" fontAlgn="t"/>
                      <a:r>
                        <a:rPr lang="en-GB" sz="1600">
                          <a:effectLst/>
                        </a:rPr>
                        <a:t>100</a:t>
                      </a:r>
                    </a:p>
                  </a:txBody>
                  <a:tcPr marL="22282" marR="22282" marT="16712" marB="16712">
                    <a:lnL w="12700" cap="flat" cmpd="sng" algn="ctr">
                      <a:solidFill>
                        <a:srgbClr val="981F7B"/>
                      </a:solidFill>
                      <a:prstDash val="solid"/>
                      <a:round/>
                      <a:headEnd type="none" w="med" len="med"/>
                      <a:tailEnd type="none" w="med" len="med"/>
                    </a:lnL>
                    <a:lnR w="12700" cap="flat" cmpd="sng" algn="ctr">
                      <a:solidFill>
                        <a:srgbClr val="88207B"/>
                      </a:solidFill>
                      <a:prstDash val="solid"/>
                      <a:round/>
                      <a:headEnd type="none" w="med" len="med"/>
                      <a:tailEnd type="none" w="med" len="med"/>
                    </a:lnR>
                    <a:lnT w="4763" cap="flat" cmpd="sng" algn="ctr">
                      <a:solidFill>
                        <a:srgbClr val="88207B"/>
                      </a:solidFill>
                      <a:prstDash val="solid"/>
                      <a:round/>
                      <a:headEnd type="none" w="med" len="med"/>
                      <a:tailEnd type="none" w="med" len="med"/>
                    </a:lnT>
                    <a:lnB w="4763" cap="flat" cmpd="sng" algn="ctr">
                      <a:solidFill>
                        <a:srgbClr val="0822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88207B"/>
                      </a:solidFill>
                      <a:prstDash val="solid"/>
                      <a:round/>
                      <a:headEnd type="none" w="med" len="med"/>
                      <a:tailEnd type="none" w="med" len="med"/>
                    </a:lnL>
                    <a:lnR w="12700" cap="flat" cmpd="sng" algn="ctr">
                      <a:solidFill>
                        <a:srgbClr val="981F7B"/>
                      </a:solidFill>
                      <a:prstDash val="solid"/>
                      <a:round/>
                      <a:headEnd type="none" w="med" len="med"/>
                      <a:tailEnd type="none" w="med" len="med"/>
                    </a:lnR>
                    <a:lnT w="4763" cap="flat" cmpd="sng" algn="ctr">
                      <a:solidFill>
                        <a:srgbClr val="18217B"/>
                      </a:solidFill>
                      <a:prstDash val="solid"/>
                      <a:round/>
                      <a:headEnd type="none" w="med" len="med"/>
                      <a:tailEnd type="none" w="med" len="med"/>
                    </a:lnT>
                    <a:lnB w="4763" cap="flat" cmpd="sng" algn="ctr">
                      <a:solidFill>
                        <a:srgbClr val="E8267B"/>
                      </a:solidFill>
                      <a:prstDash val="solid"/>
                      <a:round/>
                      <a:headEnd type="none" w="med" len="med"/>
                      <a:tailEnd type="none" w="med" len="med"/>
                    </a:lnB>
                  </a:tcPr>
                </a:tc>
                <a:tc>
                  <a:txBody>
                    <a:bodyPr/>
                    <a:lstStyle/>
                    <a:p>
                      <a:pPr algn="ctr" fontAlgn="t"/>
                      <a:r>
                        <a:rPr lang="en-GB" sz="1600">
                          <a:effectLst/>
                        </a:rPr>
                        <a:t>10</a:t>
                      </a:r>
                    </a:p>
                  </a:txBody>
                  <a:tcPr marL="22282" marR="22282" marT="16712" marB="16712">
                    <a:lnL w="12700" cap="flat" cmpd="sng" algn="ctr">
                      <a:solidFill>
                        <a:srgbClr val="981F7B"/>
                      </a:solidFill>
                      <a:prstDash val="solid"/>
                      <a:round/>
                      <a:headEnd type="none" w="med" len="med"/>
                      <a:tailEnd type="none" w="med" len="med"/>
                    </a:lnL>
                    <a:lnR w="12700" cap="flat" cmpd="sng" algn="ctr">
                      <a:solidFill>
                        <a:srgbClr val="B8207B"/>
                      </a:solidFill>
                      <a:prstDash val="solid"/>
                      <a:round/>
                      <a:headEnd type="none" w="med" len="med"/>
                      <a:tailEnd type="none" w="med" len="med"/>
                    </a:lnR>
                    <a:lnT w="4763" cap="flat" cmpd="sng" algn="ctr">
                      <a:solidFill>
                        <a:srgbClr val="B820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22</a:t>
                      </a:r>
                    </a:p>
                  </a:txBody>
                  <a:tcPr marL="22282" marR="22282" marT="16712" marB="16712">
                    <a:lnL w="12700" cap="flat" cmpd="sng" algn="ctr">
                      <a:solidFill>
                        <a:srgbClr val="B8207B"/>
                      </a:solidFill>
                      <a:prstDash val="solid"/>
                      <a:round/>
                      <a:headEnd type="none" w="med" len="med"/>
                      <a:tailEnd type="none" w="med" len="med"/>
                    </a:lnL>
                    <a:lnR w="12700" cap="flat" cmpd="sng" algn="ctr">
                      <a:solidFill>
                        <a:srgbClr val="B8207B"/>
                      </a:solidFill>
                      <a:prstDash val="solid"/>
                      <a:round/>
                      <a:headEnd type="none" w="med" len="med"/>
                      <a:tailEnd type="none" w="med" len="med"/>
                    </a:lnR>
                    <a:lnT w="4763" cap="flat" cmpd="sng" algn="ctr">
                      <a:solidFill>
                        <a:srgbClr val="48217B"/>
                      </a:solidFill>
                      <a:prstDash val="solid"/>
                      <a:round/>
                      <a:headEnd type="none" w="med" len="med"/>
                      <a:tailEnd type="none" w="med" len="med"/>
                    </a:lnT>
                    <a:lnB w="4763" cap="flat" cmpd="sng" algn="ctr">
                      <a:solidFill>
                        <a:srgbClr val="B8267B"/>
                      </a:solidFill>
                      <a:prstDash val="solid"/>
                      <a:round/>
                      <a:headEnd type="none" w="med" len="med"/>
                      <a:tailEnd type="none" w="med" len="med"/>
                    </a:lnB>
                  </a:tcPr>
                </a:tc>
                <a:tc>
                  <a:txBody>
                    <a:bodyPr/>
                    <a:lstStyle/>
                    <a:p>
                      <a:pPr algn="ctr" fontAlgn="t"/>
                      <a:r>
                        <a:rPr lang="en-GB" sz="1600">
                          <a:effectLst/>
                        </a:rPr>
                        <a:t>70</a:t>
                      </a:r>
                    </a:p>
                  </a:txBody>
                  <a:tcPr marL="22282" marR="22282" marT="16712" marB="16712">
                    <a:lnL w="12700" cap="flat" cmpd="sng" algn="ctr">
                      <a:solidFill>
                        <a:srgbClr val="B8207B"/>
                      </a:solidFill>
                      <a:prstDash val="solid"/>
                      <a:round/>
                      <a:headEnd type="none" w="med" len="med"/>
                      <a:tailEnd type="none" w="med" len="med"/>
                    </a:lnL>
                    <a:lnR w="12700" cap="flat" cmpd="sng" algn="ctr">
                      <a:solidFill>
                        <a:srgbClr val="18217B"/>
                      </a:solidFill>
                      <a:prstDash val="solid"/>
                      <a:round/>
                      <a:headEnd type="none" w="med" len="med"/>
                      <a:tailEnd type="none" w="med" len="med"/>
                    </a:lnR>
                    <a:lnT w="4763" cap="flat" cmpd="sng" algn="ctr">
                      <a:solidFill>
                        <a:srgbClr val="48217B"/>
                      </a:solidFill>
                      <a:prstDash val="solid"/>
                      <a:round/>
                      <a:headEnd type="none" w="med" len="med"/>
                      <a:tailEnd type="none" w="med" len="med"/>
                    </a:lnT>
                    <a:lnB w="4763" cap="flat" cmpd="sng" algn="ctr">
                      <a:solidFill>
                        <a:srgbClr val="A8277B"/>
                      </a:solidFill>
                      <a:prstDash val="solid"/>
                      <a:round/>
                      <a:headEnd type="none" w="med" len="med"/>
                      <a:tailEnd type="none" w="med" len="med"/>
                    </a:lnB>
                  </a:tcPr>
                </a:tc>
                <a:extLst>
                  <a:ext uri="{0D108BD9-81ED-4DB2-BD59-A6C34878D82A}">
                    <a16:rowId xmlns:a16="http://schemas.microsoft.com/office/drawing/2014/main" val="4064633435"/>
                  </a:ext>
                </a:extLst>
              </a:tr>
              <a:tr h="279787">
                <a:tc>
                  <a:txBody>
                    <a:bodyPr/>
                    <a:lstStyle/>
                    <a:p>
                      <a:pPr algn="ctr" fontAlgn="t"/>
                      <a:r>
                        <a:rPr lang="en-GB" sz="1600">
                          <a:effectLst/>
                        </a:rPr>
                        <a:t>DW3000c</a:t>
                      </a:r>
                    </a:p>
                  </a:txBody>
                  <a:tcPr marL="22282" marR="22282" marT="16712" marB="16712">
                    <a:lnL w="12700" cap="flat" cmpd="sng" algn="ctr">
                      <a:solidFill>
                        <a:srgbClr val="48217B"/>
                      </a:solidFill>
                      <a:prstDash val="solid"/>
                      <a:round/>
                      <a:headEnd type="none" w="med" len="med"/>
                      <a:tailEnd type="none" w="med" len="med"/>
                    </a:lnL>
                    <a:lnR w="12700" cap="flat" cmpd="sng" algn="ctr">
                      <a:solidFill>
                        <a:srgbClr val="78217B"/>
                      </a:solidFill>
                      <a:prstDash val="solid"/>
                      <a:round/>
                      <a:headEnd type="none" w="med" len="med"/>
                      <a:tailEnd type="none" w="med" len="med"/>
                    </a:lnR>
                    <a:lnT w="4763" cap="flat" cmpd="sng" algn="ctr">
                      <a:solidFill>
                        <a:srgbClr val="A8217B"/>
                      </a:solidFill>
                      <a:prstDash val="solid"/>
                      <a:round/>
                      <a:headEnd type="none" w="med" len="med"/>
                      <a:tailEnd type="none" w="med" len="med"/>
                    </a:lnT>
                    <a:lnB w="4763" cap="flat" cmpd="sng" algn="ctr">
                      <a:solidFill>
                        <a:srgbClr val="282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78217B"/>
                      </a:solidFill>
                      <a:prstDash val="solid"/>
                      <a:round/>
                      <a:headEnd type="none" w="med" len="med"/>
                      <a:tailEnd type="none" w="med" len="med"/>
                    </a:lnL>
                    <a:lnR w="12700" cap="flat" cmpd="sng" algn="ctr">
                      <a:solidFill>
                        <a:srgbClr val="A8217B"/>
                      </a:solidFill>
                      <a:prstDash val="solid"/>
                      <a:round/>
                      <a:headEnd type="none" w="med" len="med"/>
                      <a:tailEnd type="none" w="med" len="med"/>
                    </a:lnR>
                    <a:lnT w="4763" cap="flat" cmpd="sng" algn="ctr">
                      <a:solidFill>
                        <a:srgbClr val="D821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120</a:t>
                      </a:r>
                    </a:p>
                  </a:txBody>
                  <a:tcPr marL="22282" marR="22282" marT="16712" marB="16712">
                    <a:lnL w="12700" cap="flat" cmpd="sng" algn="ctr">
                      <a:solidFill>
                        <a:srgbClr val="A8217B"/>
                      </a:solidFill>
                      <a:prstDash val="solid"/>
                      <a:round/>
                      <a:headEnd type="none" w="med" len="med"/>
                      <a:tailEnd type="none" w="med" len="med"/>
                    </a:lnL>
                    <a:lnR w="12700" cap="flat" cmpd="sng" algn="ctr">
                      <a:solidFill>
                        <a:srgbClr val="782A7B"/>
                      </a:solidFill>
                      <a:prstDash val="solid"/>
                      <a:round/>
                      <a:headEnd type="none" w="med" len="med"/>
                      <a:tailEnd type="none" w="med" len="med"/>
                    </a:lnR>
                    <a:lnT w="4763" cap="flat" cmpd="sng" algn="ctr">
                      <a:solidFill>
                        <a:srgbClr val="08227B"/>
                      </a:solidFill>
                      <a:prstDash val="solid"/>
                      <a:round/>
                      <a:headEnd type="none" w="med" len="med"/>
                      <a:tailEnd type="none" w="med" len="med"/>
                    </a:lnT>
                    <a:lnB w="4763" cap="flat" cmpd="sng" algn="ctr">
                      <a:solidFill>
                        <a:srgbClr val="782A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782A7B"/>
                      </a:solidFill>
                      <a:prstDash val="solid"/>
                      <a:round/>
                      <a:headEnd type="none" w="med" len="med"/>
                      <a:tailEnd type="none" w="med" len="med"/>
                    </a:lnL>
                    <a:lnR w="12700" cap="flat" cmpd="sng" algn="ctr">
                      <a:solidFill>
                        <a:srgbClr val="782A7B"/>
                      </a:solidFill>
                      <a:prstDash val="solid"/>
                      <a:round/>
                      <a:headEnd type="none" w="med" len="med"/>
                      <a:tailEnd type="none" w="med" len="med"/>
                    </a:lnR>
                    <a:lnT w="4763" cap="flat" cmpd="sng" algn="ctr">
                      <a:solidFill>
                        <a:srgbClr val="E8267B"/>
                      </a:solidFill>
                      <a:prstDash val="solid"/>
                      <a:round/>
                      <a:headEnd type="none" w="med" len="med"/>
                      <a:tailEnd type="none" w="med" len="med"/>
                    </a:lnT>
                    <a:lnB w="4763" cap="flat" cmpd="sng" algn="ctr">
                      <a:solidFill>
                        <a:srgbClr val="F825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782A7B"/>
                      </a:solidFill>
                      <a:prstDash val="solid"/>
                      <a:round/>
                      <a:headEnd type="none" w="med" len="med"/>
                      <a:tailEnd type="none" w="med" len="med"/>
                    </a:lnL>
                    <a:lnR w="12700" cap="flat" cmpd="sng" algn="ctr">
                      <a:solidFill>
                        <a:srgbClr val="482A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tc>
                  <a:txBody>
                    <a:bodyPr/>
                    <a:lstStyle/>
                    <a:p>
                      <a:pPr algn="ctr" fontAlgn="t"/>
                      <a:r>
                        <a:rPr lang="en-GB" sz="1600">
                          <a:effectLst/>
                        </a:rPr>
                        <a:t>26</a:t>
                      </a:r>
                    </a:p>
                  </a:txBody>
                  <a:tcPr marL="22282" marR="22282" marT="16712" marB="16712">
                    <a:lnL w="12700" cap="flat" cmpd="sng" algn="ctr">
                      <a:solidFill>
                        <a:srgbClr val="482A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B826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tc>
                  <a:txBody>
                    <a:bodyPr/>
                    <a:lstStyle/>
                    <a:p>
                      <a:pPr algn="ctr" fontAlgn="t"/>
                      <a:r>
                        <a:rPr lang="en-GB" sz="1600">
                          <a:effectLst/>
                        </a:rPr>
                        <a:t>84</a:t>
                      </a:r>
                    </a:p>
                  </a:txBody>
                  <a:tcPr marL="22282" marR="22282" marT="16712" marB="16712">
                    <a:lnL w="12700" cap="flat" cmpd="sng" algn="ctr">
                      <a:solidFill>
                        <a:srgbClr val="9828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A827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extLst>
                  <a:ext uri="{0D108BD9-81ED-4DB2-BD59-A6C34878D82A}">
                    <a16:rowId xmlns:a16="http://schemas.microsoft.com/office/drawing/2014/main" val="1617754348"/>
                  </a:ext>
                </a:extLst>
              </a:tr>
              <a:tr h="279787">
                <a:tc>
                  <a:txBody>
                    <a:bodyPr/>
                    <a:lstStyle/>
                    <a:p>
                      <a:pPr algn="ctr" fontAlgn="t"/>
                      <a:r>
                        <a:rPr lang="en-GB" sz="1600">
                          <a:effectLst/>
                        </a:rPr>
                        <a:t>DW5000c</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A82A7B"/>
                      </a:solidFill>
                      <a:prstDash val="solid"/>
                      <a:round/>
                      <a:headEnd type="none" w="med" len="med"/>
                      <a:tailEnd type="none" w="med" len="med"/>
                    </a:lnR>
                    <a:lnT w="4763" cap="flat" cmpd="sng" algn="ctr">
                      <a:solidFill>
                        <a:srgbClr val="28297B"/>
                      </a:solidFill>
                      <a:prstDash val="solid"/>
                      <a:round/>
                      <a:headEnd type="none" w="med" len="med"/>
                      <a:tailEnd type="none" w="med" len="med"/>
                    </a:lnT>
                    <a:lnB w="4763" cap="flat" cmpd="sng" algn="ctr">
                      <a:solidFill>
                        <a:srgbClr val="9825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A82A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200</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782A7B"/>
                      </a:solidFill>
                      <a:prstDash val="solid"/>
                      <a:round/>
                      <a:headEnd type="none" w="med" len="med"/>
                      <a:tailEnd type="none" w="med" len="med"/>
                    </a:lnT>
                    <a:lnB w="4763" cap="flat" cmpd="sng" algn="ctr">
                      <a:solidFill>
                        <a:srgbClr val="F8257B"/>
                      </a:solidFill>
                      <a:prstDash val="solid"/>
                      <a:round/>
                      <a:headEnd type="none" w="med" len="med"/>
                      <a:tailEnd type="none" w="med" len="med"/>
                    </a:lnB>
                  </a:tcPr>
                </a:tc>
                <a:tc>
                  <a:txBody>
                    <a:bodyPr/>
                    <a:lstStyle/>
                    <a:p>
                      <a:pPr algn="ctr" fontAlgn="t"/>
                      <a:r>
                        <a:rPr lang="en-GB" sz="1600">
                          <a:effectLst/>
                        </a:rPr>
                        <a:t>6</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F8257B"/>
                      </a:solidFill>
                      <a:prstDash val="solid"/>
                      <a:round/>
                      <a:headEnd type="none" w="med" len="med"/>
                      <a:tailEnd type="none" w="med" len="med"/>
                    </a:lnR>
                    <a:lnT w="4763" cap="flat" cmpd="sng" algn="ctr">
                      <a:solidFill>
                        <a:srgbClr val="F8257B"/>
                      </a:solidFill>
                      <a:prstDash val="solid"/>
                      <a:round/>
                      <a:headEnd type="none" w="med" len="med"/>
                      <a:tailEnd type="none" w="med" len="med"/>
                    </a:lnT>
                    <a:lnB w="4763" cap="flat" cmpd="sng" algn="ctr">
                      <a:solidFill>
                        <a:srgbClr val="3825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F825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38257B"/>
                      </a:solidFill>
                      <a:prstDash val="solid"/>
                      <a:round/>
                      <a:headEnd type="none" w="med" len="med"/>
                      <a:tailEnd type="none" w="med" len="med"/>
                    </a:lnB>
                  </a:tcPr>
                </a:tc>
                <a:tc>
                  <a:txBody>
                    <a:bodyPr/>
                    <a:lstStyle/>
                    <a:p>
                      <a:pPr algn="ctr" fontAlgn="t"/>
                      <a:r>
                        <a:rPr lang="en-GB" sz="1600">
                          <a:effectLst/>
                        </a:rPr>
                        <a:t>44</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68287B"/>
                      </a:solidFill>
                      <a:prstDash val="solid"/>
                      <a:round/>
                      <a:headEnd type="none" w="med" len="med"/>
                      <a:tailEnd type="none" w="med" len="med"/>
                    </a:lnB>
                  </a:tcPr>
                </a:tc>
                <a:tc>
                  <a:txBody>
                    <a:bodyPr/>
                    <a:lstStyle/>
                    <a:p>
                      <a:pPr algn="ctr" fontAlgn="t"/>
                      <a:r>
                        <a:rPr lang="en-GB" sz="1600">
                          <a:effectLst/>
                        </a:rPr>
                        <a:t>140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5826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182A7B"/>
                      </a:solidFill>
                      <a:prstDash val="solid"/>
                      <a:round/>
                      <a:headEnd type="none" w="med" len="med"/>
                      <a:tailEnd type="none" w="med" len="med"/>
                    </a:lnB>
                  </a:tcPr>
                </a:tc>
                <a:extLst>
                  <a:ext uri="{0D108BD9-81ED-4DB2-BD59-A6C34878D82A}">
                    <a16:rowId xmlns:a16="http://schemas.microsoft.com/office/drawing/2014/main" val="570035761"/>
                  </a:ext>
                </a:extLst>
              </a:tr>
              <a:tr h="279787">
                <a:tc>
                  <a:txBody>
                    <a:bodyPr/>
                    <a:lstStyle/>
                    <a:p>
                      <a:pPr algn="ctr" fontAlgn="t"/>
                      <a:r>
                        <a:rPr lang="en-GB" sz="1600">
                          <a:effectLst/>
                        </a:rPr>
                        <a:t>DW6000c</a:t>
                      </a:r>
                    </a:p>
                  </a:txBody>
                  <a:tcPr marL="22282" marR="22282" marT="16712" marB="16712">
                    <a:lnL w="12700" cap="flat" cmpd="sng" algn="ctr">
                      <a:solidFill>
                        <a:srgbClr val="0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98257B"/>
                      </a:solidFill>
                      <a:prstDash val="solid"/>
                      <a:round/>
                      <a:headEnd type="none" w="med" len="med"/>
                      <a:tailEnd type="none" w="med" len="med"/>
                    </a:lnT>
                    <a:lnB w="4763" cap="flat" cmpd="sng" algn="ctr">
                      <a:solidFill>
                        <a:srgbClr val="6828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240</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F8257B"/>
                      </a:solidFill>
                      <a:prstDash val="solid"/>
                      <a:round/>
                      <a:headEnd type="none" w="med" len="med"/>
                      <a:tailEnd type="none" w="med" len="med"/>
                    </a:lnR>
                    <a:lnT w="4763" cap="flat" cmpd="sng" algn="ctr">
                      <a:solidFill>
                        <a:srgbClr val="F825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7</a:t>
                      </a:r>
                    </a:p>
                  </a:txBody>
                  <a:tcPr marL="22282" marR="22282" marT="16712" marB="16712">
                    <a:lnL w="12700" cap="flat" cmpd="sng" algn="ctr">
                      <a:solidFill>
                        <a:srgbClr val="F825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38257B"/>
                      </a:solidFill>
                      <a:prstDash val="solid"/>
                      <a:round/>
                      <a:headEnd type="none" w="med" len="med"/>
                      <a:tailEnd type="none" w="med" len="med"/>
                    </a:lnT>
                    <a:lnB w="4763" cap="flat" cmpd="sng" algn="ctr">
                      <a:solidFill>
                        <a:srgbClr val="98287B"/>
                      </a:solidFill>
                      <a:prstDash val="solid"/>
                      <a:round/>
                      <a:headEnd type="none" w="med" len="med"/>
                      <a:tailEnd type="none" w="med" len="med"/>
                    </a:lnB>
                  </a:tcPr>
                </a:tc>
                <a:tc>
                  <a:txBody>
                    <a:bodyPr/>
                    <a:lstStyle/>
                    <a:p>
                      <a:pPr algn="ctr" fontAlgn="t"/>
                      <a:r>
                        <a:rPr lang="en-GB" sz="1600">
                          <a:effectLst/>
                        </a:rPr>
                        <a:t>24</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38257B"/>
                      </a:solidFill>
                      <a:prstDash val="solid"/>
                      <a:round/>
                      <a:headEnd type="none" w="med" len="med"/>
                      <a:tailEnd type="none" w="med" len="med"/>
                    </a:lnT>
                    <a:lnB w="4763" cap="flat" cmpd="sng" algn="ctr">
                      <a:solidFill>
                        <a:srgbClr val="98287B"/>
                      </a:solidFill>
                      <a:prstDash val="solid"/>
                      <a:round/>
                      <a:headEnd type="none" w="med" len="med"/>
                      <a:tailEnd type="none" w="med" len="med"/>
                    </a:lnB>
                  </a:tcPr>
                </a:tc>
                <a:tc>
                  <a:txBody>
                    <a:bodyPr/>
                    <a:lstStyle/>
                    <a:p>
                      <a:pPr algn="ctr" fontAlgn="t"/>
                      <a:r>
                        <a:rPr lang="en-GB" sz="1600">
                          <a:effectLst/>
                        </a:rPr>
                        <a:t>52</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48277B"/>
                      </a:solidFill>
                      <a:prstDash val="solid"/>
                      <a:round/>
                      <a:headEnd type="none" w="med" len="med"/>
                      <a:tailEnd type="none" w="med" len="med"/>
                    </a:lnR>
                    <a:lnT w="4763" cap="flat" cmpd="sng" algn="ctr">
                      <a:solidFill>
                        <a:srgbClr val="68287B"/>
                      </a:solidFill>
                      <a:prstDash val="solid"/>
                      <a:round/>
                      <a:headEnd type="none" w="med" len="med"/>
                      <a:tailEnd type="none" w="med" len="med"/>
                    </a:lnT>
                    <a:lnB w="4763" cap="flat" cmpd="sng" algn="ctr">
                      <a:solidFill>
                        <a:srgbClr val="C8287B"/>
                      </a:solidFill>
                      <a:prstDash val="solid"/>
                      <a:round/>
                      <a:headEnd type="none" w="med" len="med"/>
                      <a:tailEnd type="none" w="med" len="med"/>
                    </a:lnB>
                  </a:tcPr>
                </a:tc>
                <a:tc>
                  <a:txBody>
                    <a:bodyPr/>
                    <a:lstStyle/>
                    <a:p>
                      <a:pPr algn="ctr" fontAlgn="t"/>
                      <a:r>
                        <a:rPr lang="en-GB" sz="1600">
                          <a:effectLst/>
                        </a:rPr>
                        <a:t>168</a:t>
                      </a:r>
                    </a:p>
                  </a:txBody>
                  <a:tcPr marL="22282" marR="22282" marT="16712" marB="16712">
                    <a:lnL w="12700" cap="flat" cmpd="sng" algn="ctr">
                      <a:solidFill>
                        <a:srgbClr val="48277B"/>
                      </a:solidFill>
                      <a:prstDash val="solid"/>
                      <a:round/>
                      <a:headEnd type="none" w="med" len="med"/>
                      <a:tailEnd type="none" w="med" len="med"/>
                    </a:lnL>
                    <a:lnR w="12700" cap="flat" cmpd="sng" algn="ctr">
                      <a:solidFill>
                        <a:srgbClr val="88267B"/>
                      </a:solidFill>
                      <a:prstDash val="solid"/>
                      <a:round/>
                      <a:headEnd type="none" w="med" len="med"/>
                      <a:tailEnd type="none" w="med" len="med"/>
                    </a:lnR>
                    <a:lnT w="4763" cap="flat" cmpd="sng" algn="ctr">
                      <a:solidFill>
                        <a:srgbClr val="182A7B"/>
                      </a:solidFill>
                      <a:prstDash val="solid"/>
                      <a:round/>
                      <a:headEnd type="none" w="med" len="med"/>
                      <a:tailEnd type="none" w="med" len="med"/>
                    </a:lnT>
                    <a:lnB w="4763" cap="flat" cmpd="sng" algn="ctr">
                      <a:solidFill>
                        <a:srgbClr val="C8287B"/>
                      </a:solidFill>
                      <a:prstDash val="solid"/>
                      <a:round/>
                      <a:headEnd type="none" w="med" len="med"/>
                      <a:tailEnd type="none" w="med" len="med"/>
                    </a:lnB>
                  </a:tcPr>
                </a:tc>
                <a:extLst>
                  <a:ext uri="{0D108BD9-81ED-4DB2-BD59-A6C34878D82A}">
                    <a16:rowId xmlns:a16="http://schemas.microsoft.com/office/drawing/2014/main" val="1872633337"/>
                  </a:ext>
                </a:extLst>
              </a:tr>
              <a:tr h="279787">
                <a:tc>
                  <a:txBody>
                    <a:bodyPr/>
                    <a:lstStyle/>
                    <a:p>
                      <a:pPr algn="ctr" fontAlgn="t"/>
                      <a:r>
                        <a:rPr lang="en-GB" sz="1600">
                          <a:effectLst/>
                        </a:rPr>
                        <a:t>DW7500c</a:t>
                      </a:r>
                    </a:p>
                  </a:txBody>
                  <a:tcPr marL="22282" marR="22282" marT="16712" marB="16712">
                    <a:lnL w="12700" cap="flat" cmpd="sng" algn="ctr">
                      <a:solidFill>
                        <a:srgbClr val="08287B"/>
                      </a:solidFill>
                      <a:prstDash val="solid"/>
                      <a:round/>
                      <a:headEnd type="none" w="med" len="med"/>
                      <a:tailEnd type="none" w="med" len="med"/>
                    </a:lnL>
                    <a:lnR w="12700" cap="flat" cmpd="sng" algn="ctr">
                      <a:solidFill>
                        <a:srgbClr val="B8267B"/>
                      </a:solidFill>
                      <a:prstDash val="solid"/>
                      <a:round/>
                      <a:headEnd type="none" w="med" len="med"/>
                      <a:tailEnd type="none" w="med" len="med"/>
                    </a:lnR>
                    <a:lnT w="4763" cap="flat" cmpd="sng" algn="ctr">
                      <a:solidFill>
                        <a:srgbClr val="68287B"/>
                      </a:solidFill>
                      <a:prstDash val="solid"/>
                      <a:round/>
                      <a:headEnd type="none" w="med" len="med"/>
                      <a:tailEnd type="none" w="med" len="med"/>
                    </a:lnT>
                    <a:lnB w="4763" cap="flat" cmpd="sng" algn="ctr">
                      <a:solidFill>
                        <a:srgbClr val="282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B826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300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9</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98287B"/>
                      </a:solidFill>
                      <a:prstDash val="solid"/>
                      <a:round/>
                      <a:headEnd type="none" w="med" len="med"/>
                      <a:tailEnd type="none" w="med" len="med"/>
                    </a:lnT>
                    <a:lnB w="4763" cap="flat" cmpd="sng" algn="ctr">
                      <a:solidFill>
                        <a:srgbClr val="F82E7B"/>
                      </a:solidFill>
                      <a:prstDash val="solid"/>
                      <a:round/>
                      <a:headEnd type="none" w="med" len="med"/>
                      <a:tailEnd type="none" w="med" len="med"/>
                    </a:lnB>
                  </a:tcPr>
                </a:tc>
                <a:tc>
                  <a:txBody>
                    <a:bodyPr/>
                    <a:lstStyle/>
                    <a:p>
                      <a:pPr algn="ctr" fontAlgn="t"/>
                      <a:r>
                        <a:rPr lang="en-GB" sz="1600">
                          <a:effectLst/>
                        </a:rPr>
                        <a:t>30</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9828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66</a:t>
                      </a:r>
                    </a:p>
                  </a:txBody>
                  <a:tcPr marL="22282" marR="22282" marT="16712" marB="16712">
                    <a:lnL w="12700" cap="flat" cmpd="sng" algn="ctr">
                      <a:solidFill>
                        <a:srgbClr val="9828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C828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210</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C8287B"/>
                      </a:solidFill>
                      <a:prstDash val="solid"/>
                      <a:round/>
                      <a:headEnd type="none" w="med" len="med"/>
                      <a:tailEnd type="none" w="med" len="med"/>
                    </a:lnT>
                    <a:lnB w="4763" cap="flat" cmpd="sng" algn="ctr">
                      <a:solidFill>
                        <a:srgbClr val="682B7B"/>
                      </a:solidFill>
                      <a:prstDash val="solid"/>
                      <a:round/>
                      <a:headEnd type="none" w="med" len="med"/>
                      <a:tailEnd type="none" w="med" len="med"/>
                    </a:lnB>
                  </a:tcPr>
                </a:tc>
                <a:extLst>
                  <a:ext uri="{0D108BD9-81ED-4DB2-BD59-A6C34878D82A}">
                    <a16:rowId xmlns:a16="http://schemas.microsoft.com/office/drawing/2014/main" val="3942743983"/>
                  </a:ext>
                </a:extLst>
              </a:tr>
              <a:tr h="279787">
                <a:tc>
                  <a:txBody>
                    <a:bodyPr/>
                    <a:lstStyle/>
                    <a:p>
                      <a:pPr algn="ctr" fontAlgn="t"/>
                      <a:r>
                        <a:rPr lang="en-GB" sz="1600">
                          <a:effectLst/>
                        </a:rPr>
                        <a:t>DW10000c</a:t>
                      </a:r>
                    </a:p>
                  </a:txBody>
                  <a:tcPr marL="22282" marR="22282" marT="16712" marB="16712">
                    <a:lnL w="12700" cap="flat" cmpd="sng" algn="ctr">
                      <a:solidFill>
                        <a:srgbClr val="C828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28297B"/>
                      </a:solidFill>
                      <a:prstDash val="solid"/>
                      <a:round/>
                      <a:headEnd type="none" w="med" len="med"/>
                      <a:tailEnd type="none" w="med" len="med"/>
                    </a:lnT>
                    <a:lnB w="4763" cap="flat" cmpd="sng" algn="ctr">
                      <a:solidFill>
                        <a:srgbClr val="482D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882C7B"/>
                      </a:solidFill>
                      <a:prstDash val="solid"/>
                      <a:round/>
                      <a:headEnd type="none" w="med" len="med"/>
                      <a:tailEnd type="none" w="med" len="med"/>
                    </a:lnB>
                  </a:tcPr>
                </a:tc>
                <a:tc>
                  <a:txBody>
                    <a:bodyPr/>
                    <a:lstStyle/>
                    <a:p>
                      <a:pPr algn="ctr" fontAlgn="t"/>
                      <a:r>
                        <a:rPr lang="en-GB" sz="1600">
                          <a:effectLst/>
                        </a:rPr>
                        <a:t>400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982E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682B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982E7B"/>
                      </a:solidFill>
                      <a:prstDash val="solid"/>
                      <a:round/>
                      <a:headEnd type="none" w="med" len="med"/>
                      <a:tailEnd type="none" w="med" len="med"/>
                    </a:lnL>
                    <a:lnR w="12700" cap="flat" cmpd="sng" algn="ctr">
                      <a:solidFill>
                        <a:srgbClr val="18307B"/>
                      </a:solidFill>
                      <a:prstDash val="solid"/>
                      <a:round/>
                      <a:headEnd type="none" w="med" len="med"/>
                      <a:tailEnd type="none" w="med" len="med"/>
                    </a:lnR>
                    <a:lnT w="4763" cap="flat" cmpd="sng" algn="ctr">
                      <a:solidFill>
                        <a:srgbClr val="F82E7B"/>
                      </a:solidFill>
                      <a:prstDash val="solid"/>
                      <a:round/>
                      <a:headEnd type="none" w="med" len="med"/>
                      <a:tailEnd type="none" w="med" len="med"/>
                    </a:lnT>
                    <a:lnB w="4763" cap="flat" cmpd="sng" algn="ctr">
                      <a:solidFill>
                        <a:srgbClr val="382B7B"/>
                      </a:solidFill>
                      <a:prstDash val="solid"/>
                      <a:round/>
                      <a:headEnd type="none" w="med" len="med"/>
                      <a:tailEnd type="none" w="med" len="med"/>
                    </a:lnB>
                  </a:tcPr>
                </a:tc>
                <a:tc>
                  <a:txBody>
                    <a:bodyPr/>
                    <a:lstStyle/>
                    <a:p>
                      <a:pPr algn="ctr" fontAlgn="t"/>
                      <a:r>
                        <a:rPr lang="en-GB" sz="1600">
                          <a:effectLst/>
                        </a:rPr>
                        <a:t>40</a:t>
                      </a:r>
                    </a:p>
                  </a:txBody>
                  <a:tcPr marL="22282" marR="22282" marT="16712" marB="16712">
                    <a:lnL w="12700" cap="flat" cmpd="sng" algn="ctr">
                      <a:solidFill>
                        <a:srgbClr val="18307B"/>
                      </a:solidFill>
                      <a:prstDash val="solid"/>
                      <a:round/>
                      <a:headEnd type="none" w="med" len="med"/>
                      <a:tailEnd type="none" w="med" len="med"/>
                    </a:lnL>
                    <a:lnR w="12700" cap="flat" cmpd="sng" algn="ctr">
                      <a:solidFill>
                        <a:srgbClr val="082E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C82B7B"/>
                      </a:solidFill>
                      <a:prstDash val="solid"/>
                      <a:round/>
                      <a:headEnd type="none" w="med" len="med"/>
                      <a:tailEnd type="none" w="med" len="med"/>
                    </a:lnB>
                  </a:tcPr>
                </a:tc>
                <a:tc>
                  <a:txBody>
                    <a:bodyPr/>
                    <a:lstStyle/>
                    <a:p>
                      <a:pPr algn="ctr" fontAlgn="t"/>
                      <a:r>
                        <a:rPr lang="en-GB" sz="1600">
                          <a:effectLst/>
                        </a:rPr>
                        <a:t>88</a:t>
                      </a:r>
                    </a:p>
                  </a:txBody>
                  <a:tcPr marL="22282" marR="22282" marT="16712" marB="16712">
                    <a:lnL w="12700" cap="flat" cmpd="sng" algn="ctr">
                      <a:solidFill>
                        <a:srgbClr val="082E7B"/>
                      </a:solidFill>
                      <a:prstDash val="solid"/>
                      <a:round/>
                      <a:headEnd type="none" w="med" len="med"/>
                      <a:tailEnd type="none" w="med" len="med"/>
                    </a:lnL>
                    <a:lnR w="12700" cap="flat" cmpd="sng" algn="ctr">
                      <a:solidFill>
                        <a:srgbClr val="282F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B82C7B"/>
                      </a:solidFill>
                      <a:prstDash val="solid"/>
                      <a:round/>
                      <a:headEnd type="none" w="med" len="med"/>
                      <a:tailEnd type="none" w="med" len="med"/>
                    </a:lnB>
                  </a:tcPr>
                </a:tc>
                <a:tc>
                  <a:txBody>
                    <a:bodyPr/>
                    <a:lstStyle/>
                    <a:p>
                      <a:pPr algn="ctr" fontAlgn="t"/>
                      <a:r>
                        <a:rPr lang="en-GB" sz="1600">
                          <a:effectLst/>
                        </a:rPr>
                        <a:t>280</a:t>
                      </a:r>
                    </a:p>
                  </a:txBody>
                  <a:tcPr marL="22282" marR="22282" marT="16712" marB="16712">
                    <a:lnL w="12700" cap="flat" cmpd="sng" algn="ctr">
                      <a:solidFill>
                        <a:srgbClr val="282F7B"/>
                      </a:solidFill>
                      <a:prstDash val="solid"/>
                      <a:round/>
                      <a:headEnd type="none" w="med" len="med"/>
                      <a:tailEnd type="none" w="med" len="med"/>
                    </a:lnL>
                    <a:lnR w="12700" cap="flat" cmpd="sng" algn="ctr">
                      <a:solidFill>
                        <a:srgbClr val="682E7B"/>
                      </a:solidFill>
                      <a:prstDash val="solid"/>
                      <a:round/>
                      <a:headEnd type="none" w="med" len="med"/>
                      <a:tailEnd type="none" w="med" len="med"/>
                    </a:lnR>
                    <a:lnT w="4763" cap="flat" cmpd="sng" algn="ctr">
                      <a:solidFill>
                        <a:srgbClr val="682B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extLst>
                  <a:ext uri="{0D108BD9-81ED-4DB2-BD59-A6C34878D82A}">
                    <a16:rowId xmlns:a16="http://schemas.microsoft.com/office/drawing/2014/main" val="1015324439"/>
                  </a:ext>
                </a:extLst>
              </a:tr>
              <a:tr h="279787">
                <a:tc>
                  <a:txBody>
                    <a:bodyPr/>
                    <a:lstStyle/>
                    <a:p>
                      <a:pPr algn="ctr" fontAlgn="t"/>
                      <a:r>
                        <a:rPr lang="en-GB" sz="1600">
                          <a:effectLst/>
                        </a:rPr>
                        <a:t>DW15000c</a:t>
                      </a:r>
                    </a:p>
                  </a:txBody>
                  <a:tcPr marL="22282" marR="22282" marT="16712" marB="16712">
                    <a:lnL w="12700" cap="flat" cmpd="sng" algn="ctr">
                      <a:solidFill>
                        <a:srgbClr val="E82C7B"/>
                      </a:solidFill>
                      <a:prstDash val="solid"/>
                      <a:round/>
                      <a:headEnd type="none" w="med" len="med"/>
                      <a:tailEnd type="none" w="med" len="med"/>
                    </a:lnL>
                    <a:lnR w="12700" cap="flat" cmpd="sng" algn="ctr">
                      <a:solidFill>
                        <a:srgbClr val="082B7B"/>
                      </a:solidFill>
                      <a:prstDash val="solid"/>
                      <a:round/>
                      <a:headEnd type="none" w="med" len="med"/>
                      <a:tailEnd type="none" w="med" len="med"/>
                    </a:lnR>
                    <a:lnT w="4763" cap="flat" cmpd="sng" algn="ctr">
                      <a:solidFill>
                        <a:srgbClr val="482D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082B7B"/>
                      </a:solidFill>
                      <a:prstDash val="solid"/>
                      <a:round/>
                      <a:headEnd type="none" w="med" len="med"/>
                      <a:tailEnd type="none" w="med" len="med"/>
                    </a:lnL>
                    <a:lnR w="12700" cap="flat" cmpd="sng" algn="ctr">
                      <a:solidFill>
                        <a:srgbClr val="282C7B"/>
                      </a:solidFill>
                      <a:prstDash val="solid"/>
                      <a:round/>
                      <a:headEnd type="none" w="med" len="med"/>
                      <a:tailEnd type="none" w="med" len="med"/>
                    </a:lnR>
                    <a:lnT w="4763" cap="flat" cmpd="sng" algn="ctr">
                      <a:solidFill>
                        <a:srgbClr val="882C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600</a:t>
                      </a:r>
                    </a:p>
                  </a:txBody>
                  <a:tcPr marL="22282" marR="22282" marT="16712" marB="16712">
                    <a:lnL w="12700" cap="flat" cmpd="sng" algn="ctr">
                      <a:solidFill>
                        <a:srgbClr val="282C7B"/>
                      </a:solidFill>
                      <a:prstDash val="solid"/>
                      <a:round/>
                      <a:headEnd type="none" w="med" len="med"/>
                      <a:tailEnd type="none" w="med" len="med"/>
                    </a:lnL>
                    <a:lnR w="12700" cap="flat" cmpd="sng" algn="ctr">
                      <a:solidFill>
                        <a:srgbClr val="282C7B"/>
                      </a:solidFill>
                      <a:prstDash val="solid"/>
                      <a:round/>
                      <a:headEnd type="none" w="med" len="med"/>
                      <a:tailEnd type="none" w="med" len="med"/>
                    </a:lnR>
                    <a:lnT w="4763" cap="flat" cmpd="sng" algn="ctr">
                      <a:solidFill>
                        <a:srgbClr val="682B7B"/>
                      </a:solidFill>
                      <a:prstDash val="solid"/>
                      <a:round/>
                      <a:headEnd type="none" w="med" len="med"/>
                      <a:tailEnd type="none" w="med" len="med"/>
                    </a:lnT>
                    <a:lnB w="4763" cap="flat" cmpd="sng" algn="ctr">
                      <a:solidFill>
                        <a:srgbClr val="B82F7B"/>
                      </a:solidFill>
                      <a:prstDash val="solid"/>
                      <a:round/>
                      <a:headEnd type="none" w="med" len="med"/>
                      <a:tailEnd type="none" w="med" len="med"/>
                    </a:lnB>
                  </a:tcPr>
                </a:tc>
                <a:tc>
                  <a:txBody>
                    <a:bodyPr/>
                    <a:lstStyle/>
                    <a:p>
                      <a:pPr algn="ctr" fontAlgn="t"/>
                      <a:r>
                        <a:rPr lang="en-GB" sz="1600">
                          <a:effectLst/>
                        </a:rPr>
                        <a:t>18</a:t>
                      </a:r>
                    </a:p>
                  </a:txBody>
                  <a:tcPr marL="22282" marR="22282" marT="16712" marB="16712">
                    <a:lnL w="12700" cap="flat" cmpd="sng" algn="ctr">
                      <a:solidFill>
                        <a:srgbClr val="282C7B"/>
                      </a:solidFill>
                      <a:prstDash val="solid"/>
                      <a:round/>
                      <a:headEnd type="none" w="med" len="med"/>
                      <a:tailEnd type="none" w="med" len="med"/>
                    </a:lnL>
                    <a:lnR w="12700" cap="flat" cmpd="sng" algn="ctr">
                      <a:solidFill>
                        <a:srgbClr val="A8307B"/>
                      </a:solidFill>
                      <a:prstDash val="solid"/>
                      <a:round/>
                      <a:headEnd type="none" w="med" len="med"/>
                      <a:tailEnd type="none" w="med" len="med"/>
                    </a:lnR>
                    <a:lnT w="4763" cap="flat" cmpd="sng" algn="ctr">
                      <a:solidFill>
                        <a:srgbClr val="382B7B"/>
                      </a:solidFill>
                      <a:prstDash val="solid"/>
                      <a:round/>
                      <a:headEnd type="none" w="med" len="med"/>
                      <a:tailEnd type="none" w="med" len="med"/>
                    </a:lnT>
                    <a:lnB w="4763" cap="flat" cmpd="sng" algn="ctr">
                      <a:solidFill>
                        <a:srgbClr val="A8307B"/>
                      </a:solidFill>
                      <a:prstDash val="solid"/>
                      <a:round/>
                      <a:headEnd type="none" w="med" len="med"/>
                      <a:tailEnd type="none" w="med" len="med"/>
                    </a:lnB>
                  </a:tcPr>
                </a:tc>
                <a:tc>
                  <a:txBody>
                    <a:bodyPr/>
                    <a:lstStyle/>
                    <a:p>
                      <a:pPr algn="ctr" fontAlgn="t"/>
                      <a:r>
                        <a:rPr lang="en-GB" sz="1600">
                          <a:effectLst/>
                        </a:rPr>
                        <a:t>60</a:t>
                      </a:r>
                    </a:p>
                  </a:txBody>
                  <a:tcPr marL="22282" marR="22282" marT="16712" marB="16712">
                    <a:lnL w="12700" cap="flat" cmpd="sng" algn="ctr">
                      <a:solidFill>
                        <a:srgbClr val="A8307B"/>
                      </a:solidFill>
                      <a:prstDash val="solid"/>
                      <a:round/>
                      <a:headEnd type="none" w="med" len="med"/>
                      <a:tailEnd type="none" w="med" len="med"/>
                    </a:lnL>
                    <a:lnR w="12700" cap="flat" cmpd="sng" algn="ctr">
                      <a:solidFill>
                        <a:srgbClr val="C82E7B"/>
                      </a:solidFill>
                      <a:prstDash val="solid"/>
                      <a:round/>
                      <a:headEnd type="none" w="med" len="med"/>
                      <a:tailEnd type="none" w="med" len="med"/>
                    </a:lnR>
                    <a:lnT w="4763" cap="flat" cmpd="sng" algn="ctr">
                      <a:solidFill>
                        <a:srgbClr val="C82B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132</a:t>
                      </a:r>
                    </a:p>
                  </a:txBody>
                  <a:tcPr marL="22282" marR="22282" marT="16712" marB="16712">
                    <a:lnL w="12700" cap="flat" cmpd="sng" algn="ctr">
                      <a:solidFill>
                        <a:srgbClr val="C82E7B"/>
                      </a:solidFill>
                      <a:prstDash val="solid"/>
                      <a:round/>
                      <a:headEnd type="none" w="med" len="med"/>
                      <a:tailEnd type="none" w="med" len="med"/>
                    </a:lnL>
                    <a:lnR w="12700" cap="flat" cmpd="sng" algn="ctr">
                      <a:solidFill>
                        <a:srgbClr val="E82F7B"/>
                      </a:solidFill>
                      <a:prstDash val="solid"/>
                      <a:round/>
                      <a:headEnd type="none" w="med" len="med"/>
                      <a:tailEnd type="none" w="med" len="med"/>
                    </a:lnR>
                    <a:lnT w="4763" cap="flat" cmpd="sng" algn="ctr">
                      <a:solidFill>
                        <a:srgbClr val="B82C7B"/>
                      </a:solidFill>
                      <a:prstDash val="solid"/>
                      <a:round/>
                      <a:headEnd type="none" w="med" len="med"/>
                      <a:tailEnd type="none" w="med" len="med"/>
                    </a:lnT>
                    <a:lnB w="4763" cap="flat" cmpd="sng" algn="ctr">
                      <a:solidFill>
                        <a:srgbClr val="B82F7B"/>
                      </a:solidFill>
                      <a:prstDash val="solid"/>
                      <a:round/>
                      <a:headEnd type="none" w="med" len="med"/>
                      <a:tailEnd type="none" w="med" len="med"/>
                    </a:lnB>
                  </a:tcPr>
                </a:tc>
                <a:tc>
                  <a:txBody>
                    <a:bodyPr/>
                    <a:lstStyle/>
                    <a:p>
                      <a:pPr algn="ctr" fontAlgn="t"/>
                      <a:r>
                        <a:rPr lang="en-GB" sz="1600">
                          <a:effectLst/>
                        </a:rPr>
                        <a:t>420</a:t>
                      </a:r>
                    </a:p>
                  </a:txBody>
                  <a:tcPr marL="22282" marR="22282" marT="16712" marB="16712">
                    <a:lnL w="12700" cap="flat" cmpd="sng" algn="ctr">
                      <a:solidFill>
                        <a:srgbClr val="E82F7B"/>
                      </a:solidFill>
                      <a:prstDash val="solid"/>
                      <a:round/>
                      <a:headEnd type="none" w="med" len="med"/>
                      <a:tailEnd type="none" w="med" len="med"/>
                    </a:lnL>
                    <a:lnR w="12700" cap="flat" cmpd="sng" algn="ctr">
                      <a:solidFill>
                        <a:srgbClr val="B82F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A8307B"/>
                      </a:solidFill>
                      <a:prstDash val="solid"/>
                      <a:round/>
                      <a:headEnd type="none" w="med" len="med"/>
                      <a:tailEnd type="none" w="med" len="med"/>
                    </a:lnB>
                  </a:tcPr>
                </a:tc>
                <a:extLst>
                  <a:ext uri="{0D108BD9-81ED-4DB2-BD59-A6C34878D82A}">
                    <a16:rowId xmlns:a16="http://schemas.microsoft.com/office/drawing/2014/main" val="773965884"/>
                  </a:ext>
                </a:extLst>
              </a:tr>
              <a:tr h="279787">
                <a:tc>
                  <a:txBody>
                    <a:bodyPr/>
                    <a:lstStyle/>
                    <a:p>
                      <a:pPr algn="ctr" fontAlgn="t"/>
                      <a:r>
                        <a:rPr lang="en-GB" sz="1600">
                          <a:effectLst/>
                        </a:rPr>
                        <a:t>DW30000c</a:t>
                      </a:r>
                    </a:p>
                  </a:txBody>
                  <a:tcPr marL="22282" marR="22282" marT="16712" marB="16712">
                    <a:lnL w="12700" cap="flat" cmpd="sng" algn="ctr">
                      <a:solidFill>
                        <a:srgbClr val="C82B7B"/>
                      </a:solidFill>
                      <a:prstDash val="solid"/>
                      <a:round/>
                      <a:headEnd type="none" w="med" len="med"/>
                      <a:tailEnd type="none" w="med" len="med"/>
                    </a:lnL>
                    <a:lnR w="12700" cap="flat" cmpd="sng" algn="ctr">
                      <a:solidFill>
                        <a:srgbClr val="682B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78139E"/>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682B7B"/>
                      </a:solidFill>
                      <a:prstDash val="solid"/>
                      <a:round/>
                      <a:headEnd type="none" w="med" len="med"/>
                      <a:tailEnd type="none" w="med" len="med"/>
                    </a:lnL>
                    <a:lnR w="12700" cap="flat" cmpd="sng" algn="ctr">
                      <a:solidFill>
                        <a:srgbClr val="7830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081A9E"/>
                      </a:solidFill>
                      <a:prstDash val="solid"/>
                      <a:round/>
                      <a:headEnd type="none" w="med" len="med"/>
                      <a:tailEnd type="none" w="med" len="med"/>
                    </a:lnB>
                  </a:tcPr>
                </a:tc>
                <a:tc>
                  <a:txBody>
                    <a:bodyPr/>
                    <a:lstStyle/>
                    <a:p>
                      <a:pPr algn="ctr" fontAlgn="t"/>
                      <a:r>
                        <a:rPr lang="en-GB" sz="1600">
                          <a:effectLst/>
                        </a:rPr>
                        <a:t>1200</a:t>
                      </a:r>
                    </a:p>
                  </a:txBody>
                  <a:tcPr marL="22282" marR="22282" marT="16712" marB="16712">
                    <a:lnL w="12700" cap="flat" cmpd="sng" algn="ctr">
                      <a:solidFill>
                        <a:srgbClr val="78307B"/>
                      </a:solidFill>
                      <a:prstDash val="solid"/>
                      <a:round/>
                      <a:headEnd type="none" w="med" len="med"/>
                      <a:tailEnd type="none" w="med" len="med"/>
                    </a:lnL>
                    <a:lnR w="12700" cap="flat" cmpd="sng" algn="ctr">
                      <a:solidFill>
                        <a:srgbClr val="B82F7B"/>
                      </a:solidFill>
                      <a:prstDash val="solid"/>
                      <a:round/>
                      <a:headEnd type="none" w="med" len="med"/>
                      <a:tailEnd type="none" w="med" len="med"/>
                    </a:lnR>
                    <a:lnT w="4763" cap="flat" cmpd="sng" algn="ctr">
                      <a:solidFill>
                        <a:srgbClr val="B82F7B"/>
                      </a:solidFill>
                      <a:prstDash val="solid"/>
                      <a:round/>
                      <a:headEnd type="none" w="med" len="med"/>
                      <a:tailEnd type="none" w="med" len="med"/>
                    </a:lnT>
                    <a:lnB w="12700" cap="flat" cmpd="sng" algn="ctr">
                      <a:solidFill>
                        <a:srgbClr val="B01C9E"/>
                      </a:solidFill>
                      <a:prstDash val="solid"/>
                      <a:round/>
                      <a:headEnd type="none" w="med" len="med"/>
                      <a:tailEnd type="none" w="med" len="med"/>
                    </a:lnB>
                  </a:tcPr>
                </a:tc>
                <a:tc>
                  <a:txBody>
                    <a:bodyPr/>
                    <a:lstStyle/>
                    <a:p>
                      <a:pPr algn="ctr" fontAlgn="t"/>
                      <a:r>
                        <a:rPr lang="en-GB" sz="1600">
                          <a:effectLst/>
                        </a:rPr>
                        <a:t>36</a:t>
                      </a:r>
                    </a:p>
                  </a:txBody>
                  <a:tcPr marL="22282" marR="22282" marT="16712" marB="16712">
                    <a:lnL w="12700" cap="flat" cmpd="sng" algn="ctr">
                      <a:solidFill>
                        <a:srgbClr val="B82F7B"/>
                      </a:solidFill>
                      <a:prstDash val="solid"/>
                      <a:round/>
                      <a:headEnd type="none" w="med" len="med"/>
                      <a:tailEnd type="none" w="med" len="med"/>
                    </a:lnL>
                    <a:lnR w="12700" cap="flat" cmpd="sng" algn="ctr">
                      <a:solidFill>
                        <a:srgbClr val="C82B7B"/>
                      </a:solidFill>
                      <a:prstDash val="solid"/>
                      <a:round/>
                      <a:headEnd type="none" w="med" len="med"/>
                      <a:tailEnd type="none" w="med" len="med"/>
                    </a:lnR>
                    <a:lnT w="4763" cap="flat" cmpd="sng" algn="ctr">
                      <a:solidFill>
                        <a:srgbClr val="A8307B"/>
                      </a:solidFill>
                      <a:prstDash val="solid"/>
                      <a:round/>
                      <a:headEnd type="none" w="med" len="med"/>
                      <a:tailEnd type="none" w="med" len="med"/>
                    </a:lnT>
                    <a:lnB w="12700" cap="flat" cmpd="sng" algn="ctr">
                      <a:solidFill>
                        <a:srgbClr val="A81F9E"/>
                      </a:solidFill>
                      <a:prstDash val="solid"/>
                      <a:round/>
                      <a:headEnd type="none" w="med" len="med"/>
                      <a:tailEnd type="none" w="med" len="med"/>
                    </a:lnB>
                  </a:tcPr>
                </a:tc>
                <a:tc>
                  <a:txBody>
                    <a:bodyPr/>
                    <a:lstStyle/>
                    <a:p>
                      <a:pPr algn="ctr" fontAlgn="t"/>
                      <a:r>
                        <a:rPr lang="en-GB" sz="1600">
                          <a:effectLst/>
                        </a:rPr>
                        <a:t>120</a:t>
                      </a:r>
                    </a:p>
                  </a:txBody>
                  <a:tcPr marL="22282" marR="22282" marT="16712" marB="16712">
                    <a:lnL w="12700" cap="flat" cmpd="sng" algn="ctr">
                      <a:solidFill>
                        <a:srgbClr val="C82B7B"/>
                      </a:solidFill>
                      <a:prstDash val="solid"/>
                      <a:round/>
                      <a:headEnd type="none" w="med" len="med"/>
                      <a:tailEnd type="none" w="med" len="med"/>
                    </a:lnL>
                    <a:lnR w="12700" cap="flat" cmpd="sng" algn="ctr">
                      <a:solidFill>
                        <a:srgbClr val="082B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A81F9E"/>
                      </a:solidFill>
                      <a:prstDash val="solid"/>
                      <a:round/>
                      <a:headEnd type="none" w="med" len="med"/>
                      <a:tailEnd type="none" w="med" len="med"/>
                    </a:lnB>
                  </a:tcPr>
                </a:tc>
                <a:tc>
                  <a:txBody>
                    <a:bodyPr/>
                    <a:lstStyle/>
                    <a:p>
                      <a:pPr algn="ctr" fontAlgn="t"/>
                      <a:r>
                        <a:rPr lang="en-GB" sz="1600">
                          <a:effectLst/>
                        </a:rPr>
                        <a:t>264</a:t>
                      </a:r>
                    </a:p>
                  </a:txBody>
                  <a:tcPr marL="22282" marR="22282" marT="16712" marB="16712">
                    <a:lnL w="12700" cap="flat" cmpd="sng" algn="ctr">
                      <a:solidFill>
                        <a:srgbClr val="082B7B"/>
                      </a:solidFill>
                      <a:prstDash val="solid"/>
                      <a:round/>
                      <a:headEnd type="none" w="med" len="med"/>
                      <a:tailEnd type="none" w="med" len="med"/>
                    </a:lnL>
                    <a:lnR w="12700" cap="flat" cmpd="sng" algn="ctr">
                      <a:solidFill>
                        <a:srgbClr val="782D7B"/>
                      </a:solidFill>
                      <a:prstDash val="solid"/>
                      <a:round/>
                      <a:headEnd type="none" w="med" len="med"/>
                      <a:tailEnd type="none" w="med" len="med"/>
                    </a:lnR>
                    <a:lnT w="4763" cap="flat" cmpd="sng" algn="ctr">
                      <a:solidFill>
                        <a:srgbClr val="B82F7B"/>
                      </a:solidFill>
                      <a:prstDash val="solid"/>
                      <a:round/>
                      <a:headEnd type="none" w="med" len="med"/>
                      <a:tailEnd type="none" w="med" len="med"/>
                    </a:lnT>
                    <a:lnB w="12700" cap="flat" cmpd="sng" algn="ctr">
                      <a:solidFill>
                        <a:srgbClr val="68239E"/>
                      </a:solidFill>
                      <a:prstDash val="solid"/>
                      <a:round/>
                      <a:headEnd type="none" w="med" len="med"/>
                      <a:tailEnd type="none" w="med" len="med"/>
                    </a:lnB>
                  </a:tcPr>
                </a:tc>
                <a:tc>
                  <a:txBody>
                    <a:bodyPr/>
                    <a:lstStyle/>
                    <a:p>
                      <a:pPr algn="ctr" fontAlgn="t"/>
                      <a:r>
                        <a:rPr lang="en-GB" sz="1600" dirty="0">
                          <a:effectLst/>
                        </a:rPr>
                        <a:t>840</a:t>
                      </a:r>
                    </a:p>
                  </a:txBody>
                  <a:tcPr marL="22282" marR="22282" marT="16712" marB="16712">
                    <a:lnL w="12700" cap="flat" cmpd="sng" algn="ctr">
                      <a:solidFill>
                        <a:srgbClr val="782D7B"/>
                      </a:solidFill>
                      <a:prstDash val="solid"/>
                      <a:round/>
                      <a:headEnd type="none" w="med" len="med"/>
                      <a:tailEnd type="none" w="med" len="med"/>
                    </a:lnL>
                    <a:lnR w="12700" cap="flat" cmpd="sng" algn="ctr">
                      <a:solidFill>
                        <a:srgbClr val="78307B"/>
                      </a:solidFill>
                      <a:prstDash val="solid"/>
                      <a:round/>
                      <a:headEnd type="none" w="med" len="med"/>
                      <a:tailEnd type="none" w="med" len="med"/>
                    </a:lnR>
                    <a:lnT w="4763" cap="flat" cmpd="sng" algn="ctr">
                      <a:solidFill>
                        <a:srgbClr val="A8307B"/>
                      </a:solidFill>
                      <a:prstDash val="solid"/>
                      <a:round/>
                      <a:headEnd type="none" w="med" len="med"/>
                      <a:tailEnd type="none" w="med" len="med"/>
                    </a:lnT>
                    <a:lnB w="12700" cap="flat" cmpd="sng" algn="ctr">
                      <a:solidFill>
                        <a:srgbClr val="C8279E"/>
                      </a:solidFill>
                      <a:prstDash val="solid"/>
                      <a:round/>
                      <a:headEnd type="none" w="med" len="med"/>
                      <a:tailEnd type="none" w="med" len="med"/>
                    </a:lnB>
                  </a:tcPr>
                </a:tc>
                <a:extLst>
                  <a:ext uri="{0D108BD9-81ED-4DB2-BD59-A6C34878D82A}">
                    <a16:rowId xmlns:a16="http://schemas.microsoft.com/office/drawing/2014/main" val="4248364295"/>
                  </a:ext>
                </a:extLst>
              </a:tr>
            </a:tbl>
          </a:graphicData>
        </a:graphic>
      </p:graphicFrame>
    </p:spTree>
    <p:extLst>
      <p:ext uri="{BB962C8B-B14F-4D97-AF65-F5344CB8AC3E}">
        <p14:creationId xmlns:p14="http://schemas.microsoft.com/office/powerpoint/2010/main" val="232447341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59FF-760B-4735-9A06-E89F96ECCCEE}"/>
              </a:ext>
            </a:extLst>
          </p:cNvPr>
          <p:cNvSpPr>
            <a:spLocks noGrp="1"/>
          </p:cNvSpPr>
          <p:nvPr>
            <p:ph type="title"/>
          </p:nvPr>
        </p:nvSpPr>
        <p:spPr/>
        <p:txBody>
          <a:bodyPr/>
          <a:lstStyle/>
          <a:p>
            <a:r>
              <a:rPr lang="en-GB" sz="4400" dirty="0">
                <a:solidFill>
                  <a:srgbClr val="000000"/>
                </a:solidFill>
                <a:latin typeface="Segoe UI Light (Headings)"/>
              </a:rPr>
              <a:t>Operations not governed by resource classes</a:t>
            </a:r>
            <a:br>
              <a:rPr lang="en-GB" b="1" dirty="0">
                <a:solidFill>
                  <a:srgbClr val="000000"/>
                </a:solidFill>
                <a:latin typeface="Segoe UI" panose="020B0502040204020203" pitchFamily="34" charset="0"/>
              </a:rPr>
            </a:br>
            <a:endParaRPr lang="en-GB" dirty="0"/>
          </a:p>
        </p:txBody>
      </p:sp>
      <p:sp>
        <p:nvSpPr>
          <p:cNvPr id="3" name="Rectangle 2">
            <a:extLst>
              <a:ext uri="{FF2B5EF4-FFF2-40B4-BE49-F238E27FC236}">
                <a16:creationId xmlns:a16="http://schemas.microsoft.com/office/drawing/2014/main" id="{936B56D6-6AD5-4448-8BAB-1ED1E50F9F07}"/>
              </a:ext>
            </a:extLst>
          </p:cNvPr>
          <p:cNvSpPr/>
          <p:nvPr/>
        </p:nvSpPr>
        <p:spPr>
          <a:xfrm>
            <a:off x="427037" y="1212849"/>
            <a:ext cx="11476038" cy="4893647"/>
          </a:xfrm>
          <a:prstGeom prst="rect">
            <a:avLst/>
          </a:prstGeom>
        </p:spPr>
        <p:txBody>
          <a:bodyPr wrap="square">
            <a:spAutoFit/>
          </a:bodyPr>
          <a:lstStyle/>
          <a:p>
            <a:r>
              <a:rPr lang="en-GB" dirty="0">
                <a:solidFill>
                  <a:srgbClr val="000000"/>
                </a:solidFill>
                <a:latin typeface="Segoe UI" panose="020B0502040204020203" pitchFamily="34" charset="0"/>
              </a:rPr>
              <a:t>Some queries always run in the </a:t>
            </a:r>
            <a:r>
              <a:rPr lang="en-GB" dirty="0" err="1">
                <a:solidFill>
                  <a:srgbClr val="000000"/>
                </a:solidFill>
                <a:latin typeface="Segoe UI" panose="020B0502040204020203" pitchFamily="34" charset="0"/>
              </a:rPr>
              <a:t>smallrc</a:t>
            </a:r>
            <a:r>
              <a:rPr lang="en-GB" dirty="0">
                <a:solidFill>
                  <a:srgbClr val="000000"/>
                </a:solidFill>
                <a:latin typeface="Segoe UI" panose="020B0502040204020203" pitchFamily="34" charset="0"/>
              </a:rPr>
              <a:t> resource class even though the user is a member of a larger resource class. These exempt queries do not count towards the concurrency limit. </a:t>
            </a:r>
          </a:p>
          <a:p>
            <a:r>
              <a:rPr lang="en-GB" dirty="0">
                <a:solidFill>
                  <a:srgbClr val="000000"/>
                </a:solidFill>
                <a:latin typeface="Segoe UI" panose="020B0502040204020203" pitchFamily="34" charset="0"/>
              </a:rPr>
              <a:t>The following statements are exempt from resource classes and always run in </a:t>
            </a:r>
            <a:r>
              <a:rPr lang="en-GB" dirty="0" err="1">
                <a:solidFill>
                  <a:srgbClr val="000000"/>
                </a:solidFill>
                <a:latin typeface="Segoe UI" panose="020B0502040204020203" pitchFamily="34" charset="0"/>
              </a:rPr>
              <a:t>smallrc</a:t>
            </a:r>
            <a:r>
              <a:rPr lang="en-GB" dirty="0">
                <a:solidFill>
                  <a:srgbClr val="000000"/>
                </a:solidFill>
                <a:latin typeface="Segoe UI" panose="020B0502040204020203" pitchFamily="34" charset="0"/>
              </a:rPr>
              <a:t>:</a:t>
            </a:r>
          </a:p>
          <a:p>
            <a:endParaRPr lang="en-GB" dirty="0">
              <a:solidFill>
                <a:srgbClr val="000000"/>
              </a:solidFill>
              <a:latin typeface="Segoe UI" panose="020B0502040204020203" pitchFamily="34" charset="0"/>
            </a:endParaRPr>
          </a:p>
          <a:p>
            <a:pPr>
              <a:buFont typeface="Arial" panose="020B0604020202020204" pitchFamily="34" charset="0"/>
              <a:buChar char="•"/>
            </a:pPr>
            <a:r>
              <a:rPr lang="en-GB" sz="1600" dirty="0">
                <a:solidFill>
                  <a:srgbClr val="000000"/>
                </a:solidFill>
                <a:latin typeface="Segoe UI" panose="020B0502040204020203" pitchFamily="34" charset="0"/>
              </a:rPr>
              <a:t>CREATE or DROP TABLE</a:t>
            </a:r>
          </a:p>
          <a:p>
            <a:pPr>
              <a:buFont typeface="Arial" panose="020B0604020202020204" pitchFamily="34" charset="0"/>
              <a:buChar char="•"/>
            </a:pPr>
            <a:r>
              <a:rPr lang="en-GB" sz="1600" dirty="0">
                <a:solidFill>
                  <a:srgbClr val="000000"/>
                </a:solidFill>
                <a:latin typeface="Segoe UI" panose="020B0502040204020203" pitchFamily="34" charset="0"/>
              </a:rPr>
              <a:t>ALTER TABLE ... SWITCH, SPLIT, or MERGE PARTITION</a:t>
            </a:r>
          </a:p>
          <a:p>
            <a:pPr>
              <a:buFont typeface="Arial" panose="020B0604020202020204" pitchFamily="34" charset="0"/>
              <a:buChar char="•"/>
            </a:pPr>
            <a:r>
              <a:rPr lang="en-GB" sz="1600" dirty="0">
                <a:solidFill>
                  <a:srgbClr val="000000"/>
                </a:solidFill>
                <a:latin typeface="Segoe UI" panose="020B0502040204020203" pitchFamily="34" charset="0"/>
              </a:rPr>
              <a:t>ALTER INDEX DISABLE</a:t>
            </a:r>
          </a:p>
          <a:p>
            <a:pPr>
              <a:buFont typeface="Arial" panose="020B0604020202020204" pitchFamily="34" charset="0"/>
              <a:buChar char="•"/>
            </a:pPr>
            <a:r>
              <a:rPr lang="en-GB" sz="1600" dirty="0">
                <a:solidFill>
                  <a:srgbClr val="000000"/>
                </a:solidFill>
                <a:latin typeface="Segoe UI" panose="020B0502040204020203" pitchFamily="34" charset="0"/>
              </a:rPr>
              <a:t>DROP INDEX</a:t>
            </a:r>
          </a:p>
          <a:p>
            <a:pPr>
              <a:buFont typeface="Arial" panose="020B0604020202020204" pitchFamily="34" charset="0"/>
              <a:buChar char="•"/>
            </a:pPr>
            <a:r>
              <a:rPr lang="en-GB" sz="1600" dirty="0">
                <a:solidFill>
                  <a:srgbClr val="000000"/>
                </a:solidFill>
                <a:latin typeface="Segoe UI" panose="020B0502040204020203" pitchFamily="34" charset="0"/>
              </a:rPr>
              <a:t>CREATE, UPDATE, or DROP STATISTICS</a:t>
            </a:r>
          </a:p>
          <a:p>
            <a:pPr>
              <a:buFont typeface="Arial" panose="020B0604020202020204" pitchFamily="34" charset="0"/>
              <a:buChar char="•"/>
            </a:pPr>
            <a:r>
              <a:rPr lang="en-GB" sz="1600" dirty="0">
                <a:solidFill>
                  <a:srgbClr val="000000"/>
                </a:solidFill>
                <a:latin typeface="Segoe UI" panose="020B0502040204020203" pitchFamily="34" charset="0"/>
              </a:rPr>
              <a:t>TRUNCATE TABLE</a:t>
            </a:r>
          </a:p>
          <a:p>
            <a:pPr>
              <a:buFont typeface="Arial" panose="020B0604020202020204" pitchFamily="34" charset="0"/>
              <a:buChar char="•"/>
            </a:pPr>
            <a:r>
              <a:rPr lang="en-GB" sz="1600" dirty="0">
                <a:solidFill>
                  <a:srgbClr val="000000"/>
                </a:solidFill>
                <a:latin typeface="Segoe UI" panose="020B0502040204020203" pitchFamily="34" charset="0"/>
              </a:rPr>
              <a:t>ALTER AUTHORIZATION</a:t>
            </a:r>
          </a:p>
          <a:p>
            <a:pPr>
              <a:buFont typeface="Arial" panose="020B0604020202020204" pitchFamily="34" charset="0"/>
              <a:buChar char="•"/>
            </a:pPr>
            <a:r>
              <a:rPr lang="en-GB" sz="1600" dirty="0">
                <a:solidFill>
                  <a:srgbClr val="000000"/>
                </a:solidFill>
                <a:latin typeface="Segoe UI" panose="020B0502040204020203" pitchFamily="34" charset="0"/>
              </a:rPr>
              <a:t>CREATE LOGIN</a:t>
            </a:r>
          </a:p>
          <a:p>
            <a:pPr>
              <a:buFont typeface="Arial" panose="020B0604020202020204" pitchFamily="34" charset="0"/>
              <a:buChar char="•"/>
            </a:pPr>
            <a:r>
              <a:rPr lang="en-GB" sz="1600" dirty="0">
                <a:solidFill>
                  <a:srgbClr val="000000"/>
                </a:solidFill>
                <a:latin typeface="Segoe UI" panose="020B0502040204020203" pitchFamily="34" charset="0"/>
              </a:rPr>
              <a:t>CREATE, ALTER, or DROP USER</a:t>
            </a:r>
          </a:p>
          <a:p>
            <a:pPr>
              <a:buFont typeface="Arial" panose="020B0604020202020204" pitchFamily="34" charset="0"/>
              <a:buChar char="•"/>
            </a:pPr>
            <a:r>
              <a:rPr lang="en-GB" sz="1600" dirty="0">
                <a:solidFill>
                  <a:srgbClr val="000000"/>
                </a:solidFill>
                <a:latin typeface="Segoe UI" panose="020B0502040204020203" pitchFamily="34" charset="0"/>
              </a:rPr>
              <a:t>CREATE, ALTER, or DROP PROCEDURE</a:t>
            </a:r>
          </a:p>
          <a:p>
            <a:pPr>
              <a:buFont typeface="Arial" panose="020B0604020202020204" pitchFamily="34" charset="0"/>
              <a:buChar char="•"/>
            </a:pPr>
            <a:r>
              <a:rPr lang="en-GB" sz="1600" dirty="0">
                <a:solidFill>
                  <a:srgbClr val="000000"/>
                </a:solidFill>
                <a:latin typeface="Segoe UI" panose="020B0502040204020203" pitchFamily="34" charset="0"/>
              </a:rPr>
              <a:t>CREATE or DROP VIEW</a:t>
            </a:r>
          </a:p>
          <a:p>
            <a:pPr>
              <a:buFont typeface="Arial" panose="020B0604020202020204" pitchFamily="34" charset="0"/>
              <a:buChar char="•"/>
            </a:pPr>
            <a:r>
              <a:rPr lang="en-GB" sz="1600" dirty="0">
                <a:solidFill>
                  <a:srgbClr val="000000"/>
                </a:solidFill>
                <a:latin typeface="Segoe UI" panose="020B0502040204020203" pitchFamily="34" charset="0"/>
              </a:rPr>
              <a:t>INSERT VALUES</a:t>
            </a:r>
          </a:p>
          <a:p>
            <a:pPr>
              <a:buFont typeface="Arial" panose="020B0604020202020204" pitchFamily="34" charset="0"/>
              <a:buChar char="•"/>
            </a:pPr>
            <a:r>
              <a:rPr lang="en-GB" sz="1600" dirty="0">
                <a:solidFill>
                  <a:srgbClr val="000000"/>
                </a:solidFill>
                <a:latin typeface="Segoe UI" panose="020B0502040204020203" pitchFamily="34" charset="0"/>
              </a:rPr>
              <a:t>SELECT from system views and DMVs</a:t>
            </a:r>
          </a:p>
          <a:p>
            <a:pPr>
              <a:buFont typeface="Arial" panose="020B0604020202020204" pitchFamily="34" charset="0"/>
              <a:buChar char="•"/>
            </a:pPr>
            <a:r>
              <a:rPr lang="en-GB" sz="1600" dirty="0">
                <a:solidFill>
                  <a:srgbClr val="000000"/>
                </a:solidFill>
                <a:latin typeface="Segoe UI" panose="020B0502040204020203" pitchFamily="34" charset="0"/>
              </a:rPr>
              <a:t>EXPLAIN</a:t>
            </a:r>
          </a:p>
          <a:p>
            <a:pPr>
              <a:buFont typeface="Arial" panose="020B0604020202020204" pitchFamily="34" charset="0"/>
              <a:buChar char="•"/>
            </a:pPr>
            <a:r>
              <a:rPr lang="en-GB" sz="1600" dirty="0">
                <a:solidFill>
                  <a:srgbClr val="000000"/>
                </a:solidFill>
                <a:latin typeface="Segoe UI" panose="020B0502040204020203" pitchFamily="34" charset="0"/>
              </a:rPr>
              <a:t>DBCC</a:t>
            </a:r>
            <a:endParaRPr lang="en-GB" sz="1600"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9176446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B42A-9B6B-4563-9154-51585CCAE9B9}"/>
              </a:ext>
            </a:extLst>
          </p:cNvPr>
          <p:cNvSpPr>
            <a:spLocks noGrp="1"/>
          </p:cNvSpPr>
          <p:nvPr>
            <p:ph type="title"/>
          </p:nvPr>
        </p:nvSpPr>
        <p:spPr/>
        <p:txBody>
          <a:bodyPr/>
          <a:lstStyle/>
          <a:p>
            <a:r>
              <a:rPr lang="en-GB" b="1" dirty="0"/>
              <a:t>Change a user's resource class</a:t>
            </a:r>
            <a:endParaRPr lang="en-GB" dirty="0"/>
          </a:p>
        </p:txBody>
      </p:sp>
      <p:sp>
        <p:nvSpPr>
          <p:cNvPr id="9" name="Rectangle 8">
            <a:extLst>
              <a:ext uri="{FF2B5EF4-FFF2-40B4-BE49-F238E27FC236}">
                <a16:creationId xmlns:a16="http://schemas.microsoft.com/office/drawing/2014/main" id="{19472684-B211-4AA4-BE50-D23BE35EFC4F}"/>
              </a:ext>
            </a:extLst>
          </p:cNvPr>
          <p:cNvSpPr/>
          <p:nvPr/>
        </p:nvSpPr>
        <p:spPr>
          <a:xfrm>
            <a:off x="457200" y="2125663"/>
            <a:ext cx="6250429" cy="369332"/>
          </a:xfrm>
          <a:prstGeom prst="rect">
            <a:avLst/>
          </a:prstGeom>
        </p:spPr>
        <p:txBody>
          <a:bodyPr wrap="none">
            <a:spAutoFit/>
          </a:bodyPr>
          <a:lstStyle/>
          <a:p>
            <a:r>
              <a:rPr lang="en-GB" dirty="0">
                <a:solidFill>
                  <a:srgbClr val="000000"/>
                </a:solidFill>
                <a:latin typeface="Courier New" panose="02070309020205020404" pitchFamily="49" charset="0"/>
              </a:rPr>
              <a:t>EXEC </a:t>
            </a:r>
            <a:r>
              <a:rPr lang="en-GB" dirty="0" err="1">
                <a:solidFill>
                  <a:srgbClr val="000000"/>
                </a:solidFill>
                <a:latin typeface="Courier New" panose="02070309020205020404" pitchFamily="49" charset="0"/>
              </a:rPr>
              <a:t>sp_addrolemember</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largerc</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loaduser</a:t>
            </a:r>
            <a:r>
              <a:rPr lang="en-GB" dirty="0">
                <a:solidFill>
                  <a:srgbClr val="000000"/>
                </a:solidFill>
                <a:latin typeface="Courier New" panose="02070309020205020404" pitchFamily="49" charset="0"/>
              </a:rPr>
              <a:t>';</a:t>
            </a:r>
            <a:endParaRPr lang="en-GB" dirty="0"/>
          </a:p>
        </p:txBody>
      </p:sp>
      <p:sp>
        <p:nvSpPr>
          <p:cNvPr id="10" name="Rectangle 9">
            <a:extLst>
              <a:ext uri="{FF2B5EF4-FFF2-40B4-BE49-F238E27FC236}">
                <a16:creationId xmlns:a16="http://schemas.microsoft.com/office/drawing/2014/main" id="{A24A8680-FFF6-440A-83CC-5353659C3117}"/>
              </a:ext>
            </a:extLst>
          </p:cNvPr>
          <p:cNvSpPr/>
          <p:nvPr/>
        </p:nvSpPr>
        <p:spPr>
          <a:xfrm>
            <a:off x="503237" y="3096685"/>
            <a:ext cx="9754496" cy="369332"/>
          </a:xfrm>
          <a:prstGeom prst="rect">
            <a:avLst/>
          </a:prstGeom>
        </p:spPr>
        <p:txBody>
          <a:bodyPr wrap="square">
            <a:spAutoFit/>
          </a:bodyPr>
          <a:lstStyle/>
          <a:p>
            <a:r>
              <a:rPr lang="en-GB" dirty="0">
                <a:solidFill>
                  <a:srgbClr val="000000"/>
                </a:solidFill>
                <a:latin typeface="Courier New" panose="02070309020205020404" pitchFamily="49" charset="0"/>
              </a:rPr>
              <a:t>EXEC </a:t>
            </a:r>
            <a:r>
              <a:rPr lang="en-GB" dirty="0" err="1">
                <a:solidFill>
                  <a:srgbClr val="000000"/>
                </a:solidFill>
                <a:latin typeface="Courier New" panose="02070309020205020404" pitchFamily="49" charset="0"/>
              </a:rPr>
              <a:t>sp_droprolemember</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largerc</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loaduser</a:t>
            </a:r>
            <a:r>
              <a:rPr lang="en-GB" dirty="0">
                <a:solidFill>
                  <a:srgbClr val="000000"/>
                </a:solidFill>
                <a:latin typeface="Courier New" panose="02070309020205020404" pitchFamily="49" charset="0"/>
              </a:rPr>
              <a:t>';</a:t>
            </a:r>
            <a:endParaRPr lang="en-GB" dirty="0"/>
          </a:p>
        </p:txBody>
      </p:sp>
    </p:spTree>
    <p:extLst>
      <p:ext uri="{BB962C8B-B14F-4D97-AF65-F5344CB8AC3E}">
        <p14:creationId xmlns:p14="http://schemas.microsoft.com/office/powerpoint/2010/main" val="28107486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Monitoring</a:t>
            </a:r>
          </a:p>
        </p:txBody>
      </p:sp>
    </p:spTree>
    <p:extLst>
      <p:ext uri="{BB962C8B-B14F-4D97-AF65-F5344CB8AC3E}">
        <p14:creationId xmlns:p14="http://schemas.microsoft.com/office/powerpoint/2010/main" val="206207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D6FF7-9499-4E57-BDCA-190B55DDF6BC}"/>
              </a:ext>
            </a:extLst>
          </p:cNvPr>
          <p:cNvSpPr>
            <a:spLocks noGrp="1"/>
          </p:cNvSpPr>
          <p:nvPr>
            <p:ph type="title"/>
          </p:nvPr>
        </p:nvSpPr>
        <p:spPr/>
        <p:txBody>
          <a:bodyPr/>
          <a:lstStyle/>
          <a:p>
            <a:r>
              <a:rPr lang="en-US" dirty="0"/>
              <a:t>Monitoring Options</a:t>
            </a:r>
          </a:p>
        </p:txBody>
      </p:sp>
      <p:sp>
        <p:nvSpPr>
          <p:cNvPr id="4" name="Text Placeholder 3">
            <a:extLst>
              <a:ext uri="{FF2B5EF4-FFF2-40B4-BE49-F238E27FC236}">
                <a16:creationId xmlns:a16="http://schemas.microsoft.com/office/drawing/2014/main" id="{12EF64C5-2125-4FD2-9E7D-AFB6FB0020F8}"/>
              </a:ext>
            </a:extLst>
          </p:cNvPr>
          <p:cNvSpPr>
            <a:spLocks noGrp="1"/>
          </p:cNvSpPr>
          <p:nvPr>
            <p:ph type="body" sz="quarter" idx="10"/>
          </p:nvPr>
        </p:nvSpPr>
        <p:spPr>
          <a:xfrm>
            <a:off x="274639" y="1212849"/>
            <a:ext cx="5486399" cy="3484031"/>
          </a:xfrm>
        </p:spPr>
        <p:txBody>
          <a:bodyPr/>
          <a:lstStyle/>
          <a:p>
            <a:pPr marL="0" indent="0">
              <a:buNone/>
            </a:pPr>
            <a:r>
              <a:rPr lang="en-US" dirty="0"/>
              <a:t>Azure Portal</a:t>
            </a:r>
          </a:p>
          <a:p>
            <a:r>
              <a:rPr lang="en-US" dirty="0"/>
              <a:t>Common interface</a:t>
            </a:r>
          </a:p>
          <a:p>
            <a:pPr lvl="1"/>
            <a:r>
              <a:rPr lang="en-US" dirty="0"/>
              <a:t>Alerts</a:t>
            </a:r>
          </a:p>
          <a:p>
            <a:pPr lvl="1"/>
            <a:r>
              <a:rPr lang="en-US" dirty="0"/>
              <a:t>Recommendations</a:t>
            </a:r>
          </a:p>
          <a:p>
            <a:pPr lvl="1"/>
            <a:r>
              <a:rPr lang="en-US" dirty="0" err="1"/>
              <a:t>Rention</a:t>
            </a:r>
            <a:r>
              <a:rPr lang="en-US" dirty="0"/>
              <a:t> periods</a:t>
            </a:r>
          </a:p>
          <a:p>
            <a:r>
              <a:rPr lang="en-US" dirty="0"/>
              <a:t>Operations Management Suite (OMS) integration</a:t>
            </a:r>
          </a:p>
        </p:txBody>
      </p:sp>
      <p:sp>
        <p:nvSpPr>
          <p:cNvPr id="5" name="Text Placeholder 4">
            <a:extLst>
              <a:ext uri="{FF2B5EF4-FFF2-40B4-BE49-F238E27FC236}">
                <a16:creationId xmlns:a16="http://schemas.microsoft.com/office/drawing/2014/main" id="{1B217ED1-2F5E-4131-903F-5D20296AA92F}"/>
              </a:ext>
            </a:extLst>
          </p:cNvPr>
          <p:cNvSpPr>
            <a:spLocks noGrp="1"/>
          </p:cNvSpPr>
          <p:nvPr>
            <p:ph type="body" sz="quarter" idx="11"/>
          </p:nvPr>
        </p:nvSpPr>
        <p:spPr>
          <a:xfrm>
            <a:off x="6675439" y="1212849"/>
            <a:ext cx="5486399" cy="1822037"/>
          </a:xfrm>
        </p:spPr>
        <p:txBody>
          <a:bodyPr/>
          <a:lstStyle/>
          <a:p>
            <a:pPr marL="0" indent="0">
              <a:buNone/>
            </a:pPr>
            <a:r>
              <a:rPr lang="en-US" dirty="0"/>
              <a:t>Command-line</a:t>
            </a:r>
          </a:p>
          <a:p>
            <a:r>
              <a:rPr lang="en-US" dirty="0"/>
              <a:t>Rich set of DMVs</a:t>
            </a:r>
          </a:p>
          <a:p>
            <a:r>
              <a:rPr lang="en-US" dirty="0"/>
              <a:t>Lower level of diagnostics</a:t>
            </a:r>
          </a:p>
        </p:txBody>
      </p:sp>
    </p:spTree>
    <p:extLst>
      <p:ext uri="{BB962C8B-B14F-4D97-AF65-F5344CB8AC3E}">
        <p14:creationId xmlns:p14="http://schemas.microsoft.com/office/powerpoint/2010/main" val="34612624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AE623E-8282-4D3B-AC58-095B4D8E7767}"/>
              </a:ext>
            </a:extLst>
          </p:cNvPr>
          <p:cNvSpPr>
            <a:spLocks noGrp="1"/>
          </p:cNvSpPr>
          <p:nvPr>
            <p:ph type="body" sz="quarter" idx="10"/>
          </p:nvPr>
        </p:nvSpPr>
        <p:spPr>
          <a:xfrm>
            <a:off x="274638" y="1212850"/>
            <a:ext cx="11887200" cy="5355312"/>
          </a:xfrm>
        </p:spPr>
        <p:txBody>
          <a:bodyPr/>
          <a:lstStyle/>
          <a:p>
            <a:pPr marL="0" indent="0">
              <a:buNone/>
            </a:pPr>
            <a:r>
              <a:rPr lang="en-US" dirty="0"/>
              <a:t>Key Metrics</a:t>
            </a:r>
          </a:p>
          <a:p>
            <a:r>
              <a:rPr lang="en-US" dirty="0"/>
              <a:t>CPU Percentage</a:t>
            </a:r>
          </a:p>
          <a:p>
            <a:r>
              <a:rPr lang="en-US" dirty="0"/>
              <a:t>IO Percentage</a:t>
            </a:r>
          </a:p>
          <a:p>
            <a:r>
              <a:rPr lang="en-US" dirty="0"/>
              <a:t>DWU (limit, used and percentage used)</a:t>
            </a:r>
          </a:p>
          <a:p>
            <a:r>
              <a:rPr lang="en-US" dirty="0"/>
              <a:t>Connections (successful, failed, blocked by firewall)</a:t>
            </a:r>
          </a:p>
          <a:p>
            <a:r>
              <a:rPr lang="en-US" dirty="0"/>
              <a:t>Gen2: Cache metrics (used and cache hit percentage)</a:t>
            </a:r>
          </a:p>
          <a:p>
            <a:endParaRPr lang="en-US" dirty="0"/>
          </a:p>
        </p:txBody>
      </p:sp>
      <p:sp>
        <p:nvSpPr>
          <p:cNvPr id="3" name="Title 2">
            <a:extLst>
              <a:ext uri="{FF2B5EF4-FFF2-40B4-BE49-F238E27FC236}">
                <a16:creationId xmlns:a16="http://schemas.microsoft.com/office/drawing/2014/main" id="{16359854-68EF-49BA-8224-4524A39ADD8E}"/>
              </a:ext>
            </a:extLst>
          </p:cNvPr>
          <p:cNvSpPr>
            <a:spLocks noGrp="1"/>
          </p:cNvSpPr>
          <p:nvPr>
            <p:ph type="title"/>
          </p:nvPr>
        </p:nvSpPr>
        <p:spPr/>
        <p:txBody>
          <a:bodyPr/>
          <a:lstStyle/>
          <a:p>
            <a:r>
              <a:rPr lang="en-US" dirty="0"/>
              <a:t>Azure Portal</a:t>
            </a:r>
          </a:p>
        </p:txBody>
      </p:sp>
    </p:spTree>
    <p:extLst>
      <p:ext uri="{BB962C8B-B14F-4D97-AF65-F5344CB8AC3E}">
        <p14:creationId xmlns:p14="http://schemas.microsoft.com/office/powerpoint/2010/main" val="18320901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cxnSpLocks/>
          </p:cNvCxnSpPr>
          <p:nvPr/>
        </p:nvCxnSpPr>
        <p:spPr>
          <a:xfrm flipV="1">
            <a:off x="7266158" y="3031617"/>
            <a:ext cx="933279" cy="254079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nvGrpSpPr>
          <p:cNvPr id="57" name="Group 56"/>
          <p:cNvGrpSpPr/>
          <p:nvPr/>
        </p:nvGrpSpPr>
        <p:grpSpPr>
          <a:xfrm>
            <a:off x="731837" y="4581810"/>
            <a:ext cx="3146610" cy="2134116"/>
            <a:chOff x="731837" y="3707750"/>
            <a:chExt cx="3146610" cy="2134116"/>
          </a:xfrm>
        </p:grpSpPr>
        <p:cxnSp>
          <p:nvCxnSpPr>
            <p:cNvPr id="67" name="Straight Connector 66"/>
            <p:cNvCxnSpPr>
              <a:cxnSpLocks/>
            </p:cNvCxnSpPr>
            <p:nvPr/>
          </p:nvCxnSpPr>
          <p:spPr>
            <a:xfrm flipH="1">
              <a:off x="3868162" y="3707750"/>
              <a:ext cx="4420" cy="158569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0" name="Rounded Rectangle 59"/>
            <p:cNvSpPr/>
            <p:nvPr/>
          </p:nvSpPr>
          <p:spPr bwMode="auto">
            <a:xfrm>
              <a:off x="731837" y="4546466"/>
              <a:ext cx="2770909" cy="12954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dm_pdw_waits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object_name</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61" name="Straight Connector 60"/>
            <p:cNvCxnSpPr/>
            <p:nvPr/>
          </p:nvCxnSpPr>
          <p:spPr>
            <a:xfrm>
              <a:off x="898091" y="5003666"/>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2" name="TextBox 61"/>
            <p:cNvSpPr txBox="1"/>
            <p:nvPr/>
          </p:nvSpPr>
          <p:spPr>
            <a:xfrm>
              <a:off x="769956" y="4143998"/>
              <a:ext cx="986617"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Waits</a:t>
              </a:r>
            </a:p>
          </p:txBody>
        </p:sp>
        <p:cxnSp>
          <p:nvCxnSpPr>
            <p:cNvPr id="63" name="Straight Connector 62"/>
            <p:cNvCxnSpPr/>
            <p:nvPr/>
          </p:nvCxnSpPr>
          <p:spPr>
            <a:xfrm flipV="1">
              <a:off x="3517558" y="5295206"/>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4" name="Straight Connector 63"/>
            <p:cNvCxnSpPr/>
            <p:nvPr/>
          </p:nvCxnSpPr>
          <p:spPr>
            <a:xfrm>
              <a:off x="3517559" y="5044228"/>
              <a:ext cx="356755" cy="245974"/>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5" name="Straight Connector 64"/>
            <p:cNvCxnSpPr/>
            <p:nvPr/>
          </p:nvCxnSpPr>
          <p:spPr>
            <a:xfrm flipH="1">
              <a:off x="3505772" y="5282695"/>
              <a:ext cx="372675"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3" name="Group 22"/>
          <p:cNvGrpSpPr/>
          <p:nvPr/>
        </p:nvGrpSpPr>
        <p:grpSpPr>
          <a:xfrm>
            <a:off x="4278601" y="4716462"/>
            <a:ext cx="360218" cy="1709516"/>
            <a:chOff x="2332037" y="1635346"/>
            <a:chExt cx="360218" cy="1709516"/>
          </a:xfrm>
        </p:grpSpPr>
        <p:cxnSp>
          <p:nvCxnSpPr>
            <p:cNvPr id="24" name="Straight Connector 23"/>
            <p:cNvCxnSpPr>
              <a:cxnSpLocks/>
            </p:cNvCxnSpPr>
            <p:nvPr/>
          </p:nvCxnSpPr>
          <p:spPr>
            <a:xfrm>
              <a:off x="2332037" y="1635346"/>
              <a:ext cx="0" cy="148590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5" name="Straight Connector 24"/>
            <p:cNvCxnSpPr/>
            <p:nvPr/>
          </p:nvCxnSpPr>
          <p:spPr>
            <a:xfrm flipV="1">
              <a:off x="2335500" y="2918835"/>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6" name="Straight Connector 25"/>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7" name="Straight Connector 2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31" name="Group 30"/>
          <p:cNvGrpSpPr/>
          <p:nvPr/>
        </p:nvGrpSpPr>
        <p:grpSpPr>
          <a:xfrm>
            <a:off x="4638819" y="5478462"/>
            <a:ext cx="2770909" cy="1295400"/>
            <a:chOff x="717983" y="1945553"/>
            <a:chExt cx="2770909" cy="969818"/>
          </a:xfrm>
          <a:solidFill>
            <a:srgbClr val="FF0000"/>
          </a:solidFill>
        </p:grpSpPr>
        <p:sp>
          <p:nvSpPr>
            <p:cNvPr id="32" name="Rounded Rectangle 31"/>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dm_pdw_request_steps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33" name="Straight Connector 32"/>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42" name="TextBox 41"/>
          <p:cNvSpPr txBox="1"/>
          <p:nvPr/>
        </p:nvSpPr>
        <p:spPr>
          <a:xfrm>
            <a:off x="4676938" y="5057122"/>
            <a:ext cx="229774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Query Plan Steps</a:t>
            </a:r>
          </a:p>
        </p:txBody>
      </p:sp>
      <p:grpSp>
        <p:nvGrpSpPr>
          <p:cNvPr id="21" name="Group 20"/>
          <p:cNvGrpSpPr/>
          <p:nvPr/>
        </p:nvGrpSpPr>
        <p:grpSpPr>
          <a:xfrm>
            <a:off x="3128674" y="2739156"/>
            <a:ext cx="360218" cy="1580938"/>
            <a:chOff x="2332037" y="1973262"/>
            <a:chExt cx="360218" cy="1371600"/>
          </a:xfrm>
        </p:grpSpPr>
        <p:cxnSp>
          <p:nvCxnSpPr>
            <p:cNvPr id="11" name="Straight Connector 10"/>
            <p:cNvCxnSpPr/>
            <p:nvPr/>
          </p:nvCxnSpPr>
          <p:spPr>
            <a:xfrm flipH="1">
              <a:off x="2332037" y="1973262"/>
              <a:ext cx="3463" cy="1147987"/>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3" name="Straight Connector 12"/>
            <p:cNvCxnSpPr/>
            <p:nvPr/>
          </p:nvCxnSpPr>
          <p:spPr>
            <a:xfrm flipV="1">
              <a:off x="2335500" y="2908444"/>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5" name="Straight Connector 14"/>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7" name="Straight Connector 1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8" name="Group 27"/>
          <p:cNvGrpSpPr/>
          <p:nvPr/>
        </p:nvGrpSpPr>
        <p:grpSpPr>
          <a:xfrm>
            <a:off x="3461183" y="3421062"/>
            <a:ext cx="2770909" cy="1295400"/>
            <a:chOff x="717983" y="1945553"/>
            <a:chExt cx="2770909" cy="969818"/>
          </a:xfrm>
          <a:solidFill>
            <a:srgbClr val="00B050"/>
          </a:solidFill>
        </p:grpSpPr>
        <p:sp>
          <p:nvSpPr>
            <p:cNvPr id="29" name="Rounded Rectangle 28"/>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dm_pdw_exec_requests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session_id</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30" name="Straight Connector 29"/>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7" name="TextBox 36"/>
          <p:cNvSpPr txBox="1"/>
          <p:nvPr/>
        </p:nvSpPr>
        <p:spPr>
          <a:xfrm>
            <a:off x="3530674" y="2963862"/>
            <a:ext cx="1239763"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Queries</a:t>
            </a:r>
          </a:p>
        </p:txBody>
      </p:sp>
      <p:sp>
        <p:nvSpPr>
          <p:cNvPr id="2" name="Title 1"/>
          <p:cNvSpPr>
            <a:spLocks noGrp="1"/>
          </p:cNvSpPr>
          <p:nvPr>
            <p:ph type="title"/>
          </p:nvPr>
        </p:nvSpPr>
        <p:spPr/>
        <p:txBody>
          <a:bodyPr/>
          <a:lstStyle/>
          <a:p>
            <a:r>
              <a:rPr lang="en-US" sz="4800" b="1" dirty="0"/>
              <a:t>Execution DMVs</a:t>
            </a:r>
          </a:p>
        </p:txBody>
      </p:sp>
      <p:grpSp>
        <p:nvGrpSpPr>
          <p:cNvPr id="52" name="Group 51"/>
          <p:cNvGrpSpPr/>
          <p:nvPr/>
        </p:nvGrpSpPr>
        <p:grpSpPr>
          <a:xfrm>
            <a:off x="1874837" y="1363662"/>
            <a:ext cx="2770909" cy="1444766"/>
            <a:chOff x="1874837" y="1041114"/>
            <a:chExt cx="2770909" cy="1444766"/>
          </a:xfrm>
        </p:grpSpPr>
        <p:grpSp>
          <p:nvGrpSpPr>
            <p:cNvPr id="9" name="Group 8"/>
            <p:cNvGrpSpPr/>
            <p:nvPr/>
          </p:nvGrpSpPr>
          <p:grpSpPr>
            <a:xfrm>
              <a:off x="1874837" y="1516062"/>
              <a:ext cx="2770909" cy="969818"/>
              <a:chOff x="717983" y="1945553"/>
              <a:chExt cx="2770909" cy="969818"/>
            </a:xfrm>
          </p:grpSpPr>
          <p:sp>
            <p:nvSpPr>
              <p:cNvPr id="4" name="Rounded Rectangle 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dm_pdw_exec_sessions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session_id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6" name="Straight Connector 5"/>
              <p:cNvCxnSpPr/>
              <p:nvPr/>
            </p:nvCxnSpPr>
            <p:spPr>
              <a:xfrm>
                <a:off x="884237" y="2388898"/>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 name="TextBox 2"/>
            <p:cNvSpPr txBox="1"/>
            <p:nvPr/>
          </p:nvSpPr>
          <p:spPr>
            <a:xfrm>
              <a:off x="1914535" y="1041114"/>
              <a:ext cx="132632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Sessions</a:t>
              </a:r>
            </a:p>
          </p:txBody>
        </p:sp>
      </p:grpSp>
      <p:grpSp>
        <p:nvGrpSpPr>
          <p:cNvPr id="43" name="Group 42"/>
          <p:cNvGrpSpPr/>
          <p:nvPr/>
        </p:nvGrpSpPr>
        <p:grpSpPr>
          <a:xfrm>
            <a:off x="8559655" y="2082578"/>
            <a:ext cx="2770909" cy="1752600"/>
            <a:chOff x="717983" y="1945553"/>
            <a:chExt cx="2770909" cy="969818"/>
          </a:xfrm>
          <a:solidFill>
            <a:srgbClr val="7030A0"/>
          </a:solidFill>
        </p:grpSpPr>
        <p:sp>
          <p:nvSpPr>
            <p:cNvPr id="44" name="Rounded Rectangle 4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dm_pdw_dms_workers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45" name="Straight Connector 44"/>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47" name="Straight Connector 46"/>
          <p:cNvCxnSpPr/>
          <p:nvPr/>
        </p:nvCxnSpPr>
        <p:spPr>
          <a:xfrm flipV="1">
            <a:off x="8202900" y="2844578"/>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8" name="Straight Connector 47"/>
          <p:cNvCxnSpPr/>
          <p:nvPr/>
        </p:nvCxnSpPr>
        <p:spPr>
          <a:xfrm>
            <a:off x="8199437" y="3036601"/>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9" name="Straight Connector 48"/>
          <p:cNvCxnSpPr/>
          <p:nvPr/>
        </p:nvCxnSpPr>
        <p:spPr>
          <a:xfrm>
            <a:off x="8199437" y="3036601"/>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0" name="TextBox 49"/>
          <p:cNvSpPr txBox="1"/>
          <p:nvPr/>
        </p:nvSpPr>
        <p:spPr>
          <a:xfrm>
            <a:off x="8504237" y="1617694"/>
            <a:ext cx="3647709"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Data Movement Steps (DMS)</a:t>
            </a:r>
          </a:p>
        </p:txBody>
      </p:sp>
      <p:grpSp>
        <p:nvGrpSpPr>
          <p:cNvPr id="34" name="Group 33"/>
          <p:cNvGrpSpPr/>
          <p:nvPr/>
        </p:nvGrpSpPr>
        <p:grpSpPr>
          <a:xfrm>
            <a:off x="8705128" y="5039010"/>
            <a:ext cx="2770909" cy="1353852"/>
            <a:chOff x="717983" y="1945553"/>
            <a:chExt cx="2770909" cy="749167"/>
          </a:xfrm>
        </p:grpSpPr>
        <p:sp>
          <p:nvSpPr>
            <p:cNvPr id="35" name="Rounded Rectangle 34"/>
            <p:cNvSpPr/>
            <p:nvPr/>
          </p:nvSpPr>
          <p:spPr bwMode="auto">
            <a:xfrm>
              <a:off x="717983" y="1945553"/>
              <a:ext cx="2770909" cy="749167"/>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dm_pdw_sql_requests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p:txBody>
        </p:sp>
        <p:cxnSp>
          <p:nvCxnSpPr>
            <p:cNvPr id="36" name="Straight Connector 35"/>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38" name="Straight Connector 37"/>
          <p:cNvCxnSpPr/>
          <p:nvPr/>
        </p:nvCxnSpPr>
        <p:spPr>
          <a:xfrm>
            <a:off x="7408697" y="5626200"/>
            <a:ext cx="984704"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39" name="Straight Connector 38"/>
          <p:cNvCxnSpPr/>
          <p:nvPr/>
        </p:nvCxnSpPr>
        <p:spPr>
          <a:xfrm flipV="1">
            <a:off x="8348373" y="5440792"/>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0" name="Straight Connector 39"/>
          <p:cNvCxnSpPr/>
          <p:nvPr/>
        </p:nvCxnSpPr>
        <p:spPr>
          <a:xfrm>
            <a:off x="8344910" y="5632815"/>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1" name="Straight Connector 40"/>
          <p:cNvCxnSpPr/>
          <p:nvPr/>
        </p:nvCxnSpPr>
        <p:spPr>
          <a:xfrm>
            <a:off x="8344910" y="5632815"/>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1" name="TextBox 50"/>
          <p:cNvSpPr txBox="1"/>
          <p:nvPr/>
        </p:nvSpPr>
        <p:spPr>
          <a:xfrm>
            <a:off x="8377522" y="4581810"/>
            <a:ext cx="4012915"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SQL Queries (On Operations)</a:t>
            </a:r>
          </a:p>
        </p:txBody>
      </p:sp>
    </p:spTree>
    <p:extLst>
      <p:ext uri="{BB962C8B-B14F-4D97-AF65-F5344CB8AC3E}">
        <p14:creationId xmlns:p14="http://schemas.microsoft.com/office/powerpoint/2010/main" val="258139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59790-8F4F-4B69-9BC1-9EF12CF5D5E4}"/>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0D664C7D-18D3-4BB0-97FD-C305657D1927}"/>
              </a:ext>
            </a:extLst>
          </p:cNvPr>
          <p:cNvSpPr/>
          <p:nvPr/>
        </p:nvSpPr>
        <p:spPr>
          <a:xfrm>
            <a:off x="655637" y="1592262"/>
            <a:ext cx="5943600" cy="2739211"/>
          </a:xfrm>
          <a:prstGeom prst="rect">
            <a:avLst/>
          </a:prstGeom>
        </p:spPr>
        <p:txBody>
          <a:bodyPr wrap="square">
            <a:spAutoFit/>
          </a:bodyPr>
          <a:lstStyle/>
          <a:p>
            <a:r>
              <a:rPr lang="en-US" sz="3600" u="sng" dirty="0">
                <a:solidFill>
                  <a:srgbClr val="0000FF"/>
                </a:solidFill>
                <a:latin typeface="Calibri" panose="020F0502020204030204" pitchFamily="34" charset="0"/>
                <a:ea typeface="Calibri" panose="020F0502020204030204" pitchFamily="34" charset="0"/>
                <a:hlinkClick r:id="rId2"/>
              </a:rPr>
              <a:t>http://bit.ly/2Ed6sh5</a:t>
            </a:r>
            <a:endParaRPr lang="en-US" sz="3600" u="sng" dirty="0">
              <a:solidFill>
                <a:srgbClr val="0000FF"/>
              </a:solidFill>
              <a:latin typeface="Calibri" panose="020F0502020204030204" pitchFamily="34" charset="0"/>
              <a:ea typeface="Calibri" panose="020F0502020204030204" pitchFamily="34" charset="0"/>
            </a:endParaRPr>
          </a:p>
          <a:p>
            <a:endParaRPr lang="en-US" sz="3600" u="sng" dirty="0">
              <a:solidFill>
                <a:srgbClr val="0000FF"/>
              </a:solidFill>
              <a:latin typeface="Calibri" panose="020F0502020204030204" pitchFamily="34" charset="0"/>
              <a:ea typeface="Calibri" panose="020F0502020204030204" pitchFamily="34" charset="0"/>
            </a:endParaRPr>
          </a:p>
          <a:p>
            <a:endParaRPr lang="en-US" sz="3600" u="sng" dirty="0">
              <a:solidFill>
                <a:srgbClr val="0000FF"/>
              </a:solidFill>
              <a:latin typeface="Calibri" panose="020F0502020204030204" pitchFamily="34" charset="0"/>
              <a:ea typeface="Calibri" panose="020F0502020204030204" pitchFamily="34" charset="0"/>
            </a:endParaRPr>
          </a:p>
          <a:p>
            <a:r>
              <a:rPr lang="en-US" sz="3200" dirty="0">
                <a:latin typeface="Calibri" panose="020F0502020204030204" pitchFamily="34" charset="0"/>
                <a:ea typeface="Calibri" panose="020F0502020204030204" pitchFamily="34" charset="0"/>
                <a:hlinkClick r:id="rId3"/>
              </a:rPr>
              <a:t>https://github.com/kyella/Airlift</a:t>
            </a:r>
            <a:endParaRPr lang="en-US" sz="3200" dirty="0">
              <a:latin typeface="Calibri" panose="020F0502020204030204" pitchFamily="34" charset="0"/>
              <a:ea typeface="Calibri" panose="020F0502020204030204" pitchFamily="34" charset="0"/>
            </a:endParaRPr>
          </a:p>
          <a:p>
            <a:r>
              <a:rPr lang="en-US" sz="3200" dirty="0">
                <a:latin typeface="Calibri" panose="020F0502020204030204" pitchFamily="34" charset="0"/>
                <a:ea typeface="Calibri" panose="020F0502020204030204" pitchFamily="34" charset="0"/>
              </a:rPr>
              <a:t> </a:t>
            </a:r>
            <a:endParaRPr lang="en-US" sz="3200" dirty="0"/>
          </a:p>
        </p:txBody>
      </p:sp>
    </p:spTree>
    <p:extLst>
      <p:ext uri="{BB962C8B-B14F-4D97-AF65-F5344CB8AC3E}">
        <p14:creationId xmlns:p14="http://schemas.microsoft.com/office/powerpoint/2010/main" val="232930497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Limits</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8F59-2336-475A-B517-4797EC243678}"/>
              </a:ext>
            </a:extLst>
          </p:cNvPr>
          <p:cNvSpPr>
            <a:spLocks noGrp="1"/>
          </p:cNvSpPr>
          <p:nvPr>
            <p:ph type="title"/>
          </p:nvPr>
        </p:nvSpPr>
        <p:spPr/>
        <p:txBody>
          <a:bodyPr/>
          <a:lstStyle/>
          <a:p>
            <a:r>
              <a:rPr lang="en-GB" dirty="0"/>
              <a:t>Work load management</a:t>
            </a:r>
          </a:p>
        </p:txBody>
      </p:sp>
      <p:sp>
        <p:nvSpPr>
          <p:cNvPr id="3" name="Text Placeholder 2">
            <a:extLst>
              <a:ext uri="{FF2B5EF4-FFF2-40B4-BE49-F238E27FC236}">
                <a16:creationId xmlns:a16="http://schemas.microsoft.com/office/drawing/2014/main" id="{770235DE-7F0C-4B1B-A3E6-56C3C0E20CE0}"/>
              </a:ext>
            </a:extLst>
          </p:cNvPr>
          <p:cNvSpPr>
            <a:spLocks noGrp="1"/>
          </p:cNvSpPr>
          <p:nvPr>
            <p:ph type="body" sz="quarter" idx="10"/>
          </p:nvPr>
        </p:nvSpPr>
        <p:spPr/>
        <p:txBody>
          <a:bodyPr/>
          <a:lstStyle/>
          <a:p>
            <a:endParaRPr lang="en-GB"/>
          </a:p>
        </p:txBody>
      </p:sp>
      <p:graphicFrame>
        <p:nvGraphicFramePr>
          <p:cNvPr id="4" name="Table 3">
            <a:extLst>
              <a:ext uri="{FF2B5EF4-FFF2-40B4-BE49-F238E27FC236}">
                <a16:creationId xmlns:a16="http://schemas.microsoft.com/office/drawing/2014/main" id="{99E283B3-3583-41CF-B3BA-A7C24281369A}"/>
              </a:ext>
            </a:extLst>
          </p:cNvPr>
          <p:cNvGraphicFramePr>
            <a:graphicFrameLocks noGrp="1"/>
          </p:cNvGraphicFramePr>
          <p:nvPr>
            <p:extLst>
              <p:ext uri="{D42A27DB-BD31-4B8C-83A1-F6EECF244321}">
                <p14:modId xmlns:p14="http://schemas.microsoft.com/office/powerpoint/2010/main" val="3188043442"/>
              </p:ext>
            </p:extLst>
          </p:nvPr>
        </p:nvGraphicFramePr>
        <p:xfrm>
          <a:off x="122237" y="1152069"/>
          <a:ext cx="11857038" cy="4938118"/>
        </p:xfrm>
        <a:graphic>
          <a:graphicData uri="http://schemas.openxmlformats.org/drawingml/2006/table">
            <a:tbl>
              <a:tblPr/>
              <a:tblGrid>
                <a:gridCol w="1600200">
                  <a:extLst>
                    <a:ext uri="{9D8B030D-6E8A-4147-A177-3AD203B41FA5}">
                      <a16:colId xmlns:a16="http://schemas.microsoft.com/office/drawing/2014/main" val="567771105"/>
                    </a:ext>
                  </a:extLst>
                </a:gridCol>
                <a:gridCol w="3048000">
                  <a:extLst>
                    <a:ext uri="{9D8B030D-6E8A-4147-A177-3AD203B41FA5}">
                      <a16:colId xmlns:a16="http://schemas.microsoft.com/office/drawing/2014/main" val="908090065"/>
                    </a:ext>
                  </a:extLst>
                </a:gridCol>
                <a:gridCol w="7208838">
                  <a:extLst>
                    <a:ext uri="{9D8B030D-6E8A-4147-A177-3AD203B41FA5}">
                      <a16:colId xmlns:a16="http://schemas.microsoft.com/office/drawing/2014/main" val="2785079263"/>
                    </a:ext>
                  </a:extLst>
                </a:gridCol>
              </a:tblGrid>
              <a:tr h="69580">
                <a:tc>
                  <a:txBody>
                    <a:bodyPr/>
                    <a:lstStyle/>
                    <a:p>
                      <a:pPr algn="l" fontAlgn="b"/>
                      <a:r>
                        <a:rPr lang="en-GB" sz="1200" b="1" dirty="0">
                          <a:effectLst/>
                        </a:rPr>
                        <a:t>Category</a:t>
                      </a:r>
                    </a:p>
                  </a:txBody>
                  <a:tcPr marL="10211" marR="10211" marT="7659" marB="7659" anchor="b">
                    <a:lnL w="12700" cap="flat" cmpd="sng" algn="ctr">
                      <a:solidFill>
                        <a:srgbClr val="100647"/>
                      </a:solidFill>
                      <a:prstDash val="solid"/>
                      <a:round/>
                      <a:headEnd type="none" w="med" len="med"/>
                      <a:tailEnd type="none" w="med" len="med"/>
                    </a:lnL>
                    <a:lnR w="12700" cap="flat" cmpd="sng" algn="ctr">
                      <a:solidFill>
                        <a:srgbClr val="C00147"/>
                      </a:solidFill>
                      <a:prstDash val="solid"/>
                      <a:round/>
                      <a:headEnd type="none" w="med" len="med"/>
                      <a:tailEnd type="none" w="med" len="med"/>
                    </a:lnR>
                    <a:lnT w="12700" cap="flat" cmpd="sng" algn="ctr">
                      <a:solidFill>
                        <a:srgbClr val="300447"/>
                      </a:solidFill>
                      <a:prstDash val="solid"/>
                      <a:round/>
                      <a:headEnd type="none" w="med" len="med"/>
                      <a:tailEnd type="none" w="med" len="med"/>
                    </a:lnT>
                    <a:lnB w="4763" cap="flat" cmpd="sng" algn="ctr">
                      <a:solidFill>
                        <a:srgbClr val="100347"/>
                      </a:solidFill>
                      <a:prstDash val="solid"/>
                      <a:round/>
                      <a:headEnd type="none" w="med" len="med"/>
                      <a:tailEnd type="none" w="med" len="med"/>
                    </a:lnB>
                  </a:tcPr>
                </a:tc>
                <a:tc>
                  <a:txBody>
                    <a:bodyPr/>
                    <a:lstStyle/>
                    <a:p>
                      <a:pPr algn="l" fontAlgn="b"/>
                      <a:r>
                        <a:rPr lang="en-GB" sz="1200" b="1">
                          <a:effectLst/>
                        </a:rPr>
                        <a:t>Description</a:t>
                      </a:r>
                    </a:p>
                  </a:txBody>
                  <a:tcPr marL="10211" marR="10211" marT="7659" marB="7659" anchor="b">
                    <a:lnL w="12700" cap="flat" cmpd="sng" algn="ctr">
                      <a:solidFill>
                        <a:srgbClr val="C00147"/>
                      </a:solidFill>
                      <a:prstDash val="solid"/>
                      <a:round/>
                      <a:headEnd type="none" w="med" len="med"/>
                      <a:tailEnd type="none" w="med" len="med"/>
                    </a:lnL>
                    <a:lnR w="12700" cap="flat" cmpd="sng" algn="ctr">
                      <a:solidFill>
                        <a:srgbClr val="300747"/>
                      </a:solidFill>
                      <a:prstDash val="solid"/>
                      <a:round/>
                      <a:headEnd type="none" w="med" len="med"/>
                      <a:tailEnd type="none" w="med" len="med"/>
                    </a:lnR>
                    <a:lnT w="12700" cap="flat" cmpd="sng" algn="ctr">
                      <a:solidFill>
                        <a:srgbClr val="400647"/>
                      </a:solidFill>
                      <a:prstDash val="solid"/>
                      <a:round/>
                      <a:headEnd type="none" w="med" len="med"/>
                      <a:tailEnd type="none" w="med" len="med"/>
                    </a:lnT>
                    <a:lnB w="4763" cap="flat" cmpd="sng" algn="ctr">
                      <a:solidFill>
                        <a:srgbClr val="900447"/>
                      </a:solidFill>
                      <a:prstDash val="solid"/>
                      <a:round/>
                      <a:headEnd type="none" w="med" len="med"/>
                      <a:tailEnd type="none" w="med" len="med"/>
                    </a:lnB>
                  </a:tcPr>
                </a:tc>
                <a:tc>
                  <a:txBody>
                    <a:bodyPr/>
                    <a:lstStyle/>
                    <a:p>
                      <a:pPr algn="l" fontAlgn="b"/>
                      <a:r>
                        <a:rPr lang="en-GB" sz="1200" b="1" dirty="0">
                          <a:effectLst/>
                        </a:rPr>
                        <a:t>Maximum</a:t>
                      </a:r>
                    </a:p>
                  </a:txBody>
                  <a:tcPr marL="10211" marR="10211" marT="7659" marB="7659" anchor="b">
                    <a:lnL w="12700" cap="flat" cmpd="sng" algn="ctr">
                      <a:solidFill>
                        <a:srgbClr val="300747"/>
                      </a:solidFill>
                      <a:prstDash val="solid"/>
                      <a:round/>
                      <a:headEnd type="none" w="med" len="med"/>
                      <a:tailEnd type="none" w="med" len="med"/>
                    </a:lnL>
                    <a:lnR w="12700" cap="flat" cmpd="sng" algn="ctr">
                      <a:solidFill>
                        <a:srgbClr val="A00647"/>
                      </a:solidFill>
                      <a:prstDash val="solid"/>
                      <a:round/>
                      <a:headEnd type="none" w="med" len="med"/>
                      <a:tailEnd type="none" w="med" len="med"/>
                    </a:lnR>
                    <a:lnT w="12700" cap="flat" cmpd="sng" algn="ctr">
                      <a:solidFill>
                        <a:srgbClr val="800247"/>
                      </a:solidFill>
                      <a:prstDash val="solid"/>
                      <a:round/>
                      <a:headEnd type="none" w="med" len="med"/>
                      <a:tailEnd type="none" w="med" len="med"/>
                    </a:lnT>
                    <a:lnB w="4763" cap="flat" cmpd="sng" algn="ctr">
                      <a:solidFill>
                        <a:srgbClr val="200247"/>
                      </a:solidFill>
                      <a:prstDash val="solid"/>
                      <a:round/>
                      <a:headEnd type="none" w="med" len="med"/>
                      <a:tailEnd type="none" w="med" len="med"/>
                    </a:lnB>
                  </a:tcPr>
                </a:tc>
                <a:extLst>
                  <a:ext uri="{0D108BD9-81ED-4DB2-BD59-A6C34878D82A}">
                    <a16:rowId xmlns:a16="http://schemas.microsoft.com/office/drawing/2014/main" val="709553353"/>
                  </a:ext>
                </a:extLst>
              </a:tr>
              <a:tr h="133783">
                <a:tc>
                  <a:txBody>
                    <a:bodyPr/>
                    <a:lstStyle/>
                    <a:p>
                      <a:pPr algn="l" fontAlgn="t"/>
                      <a:r>
                        <a:rPr lang="en-GB" sz="1200" u="none" strike="noStrike" dirty="0">
                          <a:effectLst/>
                          <a:hlinkClick r:id="rId3"/>
                        </a:rPr>
                        <a:t>Data Warehouse Units (DWU)</a:t>
                      </a:r>
                      <a:endParaRPr lang="en-GB" sz="1200" dirty="0">
                        <a:effectLst/>
                      </a:endParaRPr>
                    </a:p>
                  </a:txBody>
                  <a:tcPr marL="10211" marR="10211" marT="7659" marB="7659">
                    <a:lnL w="12700" cap="flat" cmpd="sng" algn="ctr">
                      <a:solidFill>
                        <a:srgbClr val="900447"/>
                      </a:solidFill>
                      <a:prstDash val="solid"/>
                      <a:round/>
                      <a:headEnd type="none" w="med" len="med"/>
                      <a:tailEnd type="none" w="med" len="med"/>
                    </a:lnL>
                    <a:lnR w="12700" cap="flat" cmpd="sng" algn="ctr">
                      <a:solidFill>
                        <a:srgbClr val="800247"/>
                      </a:solidFill>
                      <a:prstDash val="solid"/>
                      <a:round/>
                      <a:headEnd type="none" w="med" len="med"/>
                      <a:tailEnd type="none" w="med" len="med"/>
                    </a:lnR>
                    <a:lnT w="4763" cap="flat" cmpd="sng" algn="ctr">
                      <a:solidFill>
                        <a:srgbClr val="100347"/>
                      </a:solidFill>
                      <a:prstDash val="solid"/>
                      <a:round/>
                      <a:headEnd type="none" w="med" len="med"/>
                      <a:tailEnd type="none" w="med" len="med"/>
                    </a:lnT>
                    <a:lnB w="4763" cap="flat" cmpd="sng" algn="ctr">
                      <a:solidFill>
                        <a:srgbClr val="200247"/>
                      </a:solidFill>
                      <a:prstDash val="solid"/>
                      <a:round/>
                      <a:headEnd type="none" w="med" len="med"/>
                      <a:tailEnd type="none" w="med" len="med"/>
                    </a:lnB>
                  </a:tcPr>
                </a:tc>
                <a:tc>
                  <a:txBody>
                    <a:bodyPr/>
                    <a:lstStyle/>
                    <a:p>
                      <a:pPr algn="l" fontAlgn="t"/>
                      <a:r>
                        <a:rPr lang="en-GB" sz="1200">
                          <a:effectLst/>
                        </a:rPr>
                        <a:t>Max DWU for a single SQL Data Warehouse</a:t>
                      </a:r>
                    </a:p>
                  </a:txBody>
                  <a:tcPr marL="10211" marR="10211" marT="7659" marB="7659">
                    <a:lnL w="12700" cap="flat" cmpd="sng" algn="ctr">
                      <a:solidFill>
                        <a:srgbClr val="800247"/>
                      </a:solidFill>
                      <a:prstDash val="solid"/>
                      <a:round/>
                      <a:headEnd type="none" w="med" len="med"/>
                      <a:tailEnd type="none" w="med" len="med"/>
                    </a:lnL>
                    <a:lnR w="12700" cap="flat" cmpd="sng" algn="ctr">
                      <a:solidFill>
                        <a:srgbClr val="600447"/>
                      </a:solidFill>
                      <a:prstDash val="solid"/>
                      <a:round/>
                      <a:headEnd type="none" w="med" len="med"/>
                      <a:tailEnd type="none" w="med" len="med"/>
                    </a:lnR>
                    <a:lnT w="4763" cap="flat" cmpd="sng" algn="ctr">
                      <a:solidFill>
                        <a:srgbClr val="900447"/>
                      </a:solidFill>
                      <a:prstDash val="solid"/>
                      <a:round/>
                      <a:headEnd type="none" w="med" len="med"/>
                      <a:tailEnd type="none" w="med" len="med"/>
                    </a:lnT>
                    <a:lnB w="4763" cap="flat" cmpd="sng" algn="ctr">
                      <a:solidFill>
                        <a:srgbClr val="800547"/>
                      </a:solidFill>
                      <a:prstDash val="solid"/>
                      <a:round/>
                      <a:headEnd type="none" w="med" len="med"/>
                      <a:tailEnd type="none" w="med" len="med"/>
                    </a:lnB>
                  </a:tcPr>
                </a:tc>
                <a:tc>
                  <a:txBody>
                    <a:bodyPr/>
                    <a:lstStyle/>
                    <a:p>
                      <a:pPr algn="l" fontAlgn="t"/>
                      <a:r>
                        <a:rPr lang="en-GB" sz="1200">
                          <a:effectLst/>
                        </a:rPr>
                        <a:t>Gen1: DW6000</a:t>
                      </a:r>
                      <a:br>
                        <a:rPr lang="en-GB" sz="1200">
                          <a:effectLst/>
                        </a:rPr>
                      </a:br>
                      <a:r>
                        <a:rPr lang="en-GB" sz="1200">
                          <a:effectLst/>
                        </a:rPr>
                        <a:t>Gen2: DW30000c</a:t>
                      </a:r>
                    </a:p>
                  </a:txBody>
                  <a:tcPr marL="10211" marR="10211" marT="7659" marB="7659">
                    <a:lnL w="12700" cap="flat" cmpd="sng" algn="ctr">
                      <a:solidFill>
                        <a:srgbClr val="600447"/>
                      </a:solidFill>
                      <a:prstDash val="solid"/>
                      <a:round/>
                      <a:headEnd type="none" w="med" len="med"/>
                      <a:tailEnd type="none" w="med" len="med"/>
                    </a:lnL>
                    <a:lnR w="12700" cap="flat" cmpd="sng" algn="ctr">
                      <a:solidFill>
                        <a:srgbClr val="A00647"/>
                      </a:solidFill>
                      <a:prstDash val="solid"/>
                      <a:round/>
                      <a:headEnd type="none" w="med" len="med"/>
                      <a:tailEnd type="none" w="med" len="med"/>
                    </a:lnR>
                    <a:lnT w="4763" cap="flat" cmpd="sng" algn="ctr">
                      <a:solidFill>
                        <a:srgbClr val="200247"/>
                      </a:solidFill>
                      <a:prstDash val="solid"/>
                      <a:round/>
                      <a:headEnd type="none" w="med" len="med"/>
                      <a:tailEnd type="none" w="med" len="med"/>
                    </a:lnT>
                    <a:lnB w="4763" cap="flat" cmpd="sng" algn="ctr">
                      <a:solidFill>
                        <a:srgbClr val="900447"/>
                      </a:solidFill>
                      <a:prstDash val="solid"/>
                      <a:round/>
                      <a:headEnd type="none" w="med" len="med"/>
                      <a:tailEnd type="none" w="med" len="med"/>
                    </a:lnB>
                  </a:tcPr>
                </a:tc>
                <a:extLst>
                  <a:ext uri="{0D108BD9-81ED-4DB2-BD59-A6C34878D82A}">
                    <a16:rowId xmlns:a16="http://schemas.microsoft.com/office/drawing/2014/main" val="1175382441"/>
                  </a:ext>
                </a:extLst>
              </a:tr>
              <a:tr h="1765917">
                <a:tc>
                  <a:txBody>
                    <a:bodyPr/>
                    <a:lstStyle/>
                    <a:p>
                      <a:pPr algn="l" fontAlgn="t"/>
                      <a:r>
                        <a:rPr lang="en-GB" sz="1200" u="none" strike="noStrike" dirty="0">
                          <a:effectLst/>
                          <a:hlinkClick r:id="rId3"/>
                        </a:rPr>
                        <a:t>Data Warehouse Units (DWU)</a:t>
                      </a:r>
                      <a:endParaRPr lang="en-GB" sz="1200" dirty="0">
                        <a:effectLst/>
                      </a:endParaRPr>
                    </a:p>
                  </a:txBody>
                  <a:tcPr marL="10211" marR="10211" marT="7659" marB="7659">
                    <a:lnL w="12700" cap="flat" cmpd="sng" algn="ctr">
                      <a:solidFill>
                        <a:srgbClr val="C00447"/>
                      </a:solidFill>
                      <a:prstDash val="solid"/>
                      <a:round/>
                      <a:headEnd type="none" w="med" len="med"/>
                      <a:tailEnd type="none" w="med" len="med"/>
                    </a:lnL>
                    <a:lnR w="12700" cap="flat" cmpd="sng" algn="ctr">
                      <a:solidFill>
                        <a:srgbClr val="E00247"/>
                      </a:solidFill>
                      <a:prstDash val="solid"/>
                      <a:round/>
                      <a:headEnd type="none" w="med" len="med"/>
                      <a:tailEnd type="none" w="med" len="med"/>
                    </a:lnR>
                    <a:lnT w="4763" cap="flat" cmpd="sng" algn="ctr">
                      <a:solidFill>
                        <a:srgbClr val="200247"/>
                      </a:solidFill>
                      <a:prstDash val="solid"/>
                      <a:round/>
                      <a:headEnd type="none" w="med" len="med"/>
                      <a:tailEnd type="none" w="med" len="med"/>
                    </a:lnT>
                    <a:lnB w="4763" cap="flat" cmpd="sng" algn="ctr">
                      <a:solidFill>
                        <a:srgbClr val="400347"/>
                      </a:solidFill>
                      <a:prstDash val="solid"/>
                      <a:round/>
                      <a:headEnd type="none" w="med" len="med"/>
                      <a:tailEnd type="none" w="med" len="med"/>
                    </a:lnB>
                  </a:tcPr>
                </a:tc>
                <a:tc>
                  <a:txBody>
                    <a:bodyPr/>
                    <a:lstStyle/>
                    <a:p>
                      <a:pPr algn="l" fontAlgn="t"/>
                      <a:r>
                        <a:rPr lang="en-GB" sz="1200" dirty="0">
                          <a:effectLst/>
                        </a:rPr>
                        <a:t>Default DTU per server</a:t>
                      </a:r>
                    </a:p>
                  </a:txBody>
                  <a:tcPr marL="10211" marR="10211" marT="7659" marB="7659">
                    <a:lnL w="12700" cap="flat" cmpd="sng" algn="ctr">
                      <a:solidFill>
                        <a:srgbClr val="E00247"/>
                      </a:solidFill>
                      <a:prstDash val="solid"/>
                      <a:round/>
                      <a:headEnd type="none" w="med" len="med"/>
                      <a:tailEnd type="none" w="med" len="med"/>
                    </a:lnL>
                    <a:lnR w="12700" cap="flat" cmpd="sng" algn="ctr">
                      <a:solidFill>
                        <a:srgbClr val="E00547"/>
                      </a:solidFill>
                      <a:prstDash val="solid"/>
                      <a:round/>
                      <a:headEnd type="none" w="med" len="med"/>
                      <a:tailEnd type="none" w="med" len="med"/>
                    </a:lnR>
                    <a:lnT w="4763" cap="flat" cmpd="sng" algn="ctr">
                      <a:solidFill>
                        <a:srgbClr val="800547"/>
                      </a:solidFill>
                      <a:prstDash val="solid"/>
                      <a:round/>
                      <a:headEnd type="none" w="med" len="med"/>
                      <a:tailEnd type="none" w="med" len="med"/>
                    </a:lnT>
                    <a:lnB w="4763" cap="flat" cmpd="sng" algn="ctr">
                      <a:solidFill>
                        <a:srgbClr val="900447"/>
                      </a:solidFill>
                      <a:prstDash val="solid"/>
                      <a:round/>
                      <a:headEnd type="none" w="med" len="med"/>
                      <a:tailEnd type="none" w="med" len="med"/>
                    </a:lnB>
                  </a:tcPr>
                </a:tc>
                <a:tc>
                  <a:txBody>
                    <a:bodyPr/>
                    <a:lstStyle/>
                    <a:p>
                      <a:pPr algn="l" fontAlgn="t"/>
                      <a:r>
                        <a:rPr lang="en-GB" sz="1200" dirty="0">
                          <a:effectLst/>
                        </a:rPr>
                        <a:t>54,000</a:t>
                      </a:r>
                      <a:br>
                        <a:rPr lang="en-GB" sz="1200" dirty="0">
                          <a:effectLst/>
                        </a:rPr>
                      </a:br>
                      <a:r>
                        <a:rPr lang="en-GB" sz="1200" dirty="0">
                          <a:effectLst/>
                        </a:rPr>
                        <a:t>By default, each SQL server (for example, myserver.database.windows.net) has a DTU Quota of 54,000, which allows up to DW6000c. This quota is simply a safety limit. You can increase your quota by </a:t>
                      </a:r>
                      <a:r>
                        <a:rPr lang="en-GB" sz="1200" u="none" strike="noStrike" dirty="0">
                          <a:effectLst/>
                          <a:hlinkClick r:id="rId4"/>
                        </a:rPr>
                        <a:t>creating a support ticket</a:t>
                      </a:r>
                      <a:r>
                        <a:rPr lang="en-GB" sz="1200" dirty="0">
                          <a:effectLst/>
                        </a:rPr>
                        <a:t> and selecting </a:t>
                      </a:r>
                      <a:r>
                        <a:rPr lang="en-GB" sz="1200" i="1" dirty="0">
                          <a:effectLst/>
                        </a:rPr>
                        <a:t>Quota</a:t>
                      </a:r>
                      <a:r>
                        <a:rPr lang="en-GB" sz="1200" dirty="0">
                          <a:effectLst/>
                        </a:rPr>
                        <a:t> as the request type. To calculate your DTU needs, multiply the 7.5 by the total DWU needed, or multiply 9.0 by the total </a:t>
                      </a:r>
                      <a:r>
                        <a:rPr lang="en-GB" sz="1200" dirty="0" err="1">
                          <a:effectLst/>
                        </a:rPr>
                        <a:t>cDWU</a:t>
                      </a:r>
                      <a:r>
                        <a:rPr lang="en-GB" sz="1200" dirty="0">
                          <a:effectLst/>
                        </a:rPr>
                        <a:t> needed. For example:</a:t>
                      </a:r>
                      <a:br>
                        <a:rPr lang="en-GB" sz="1200" dirty="0">
                          <a:effectLst/>
                        </a:rPr>
                      </a:br>
                      <a:r>
                        <a:rPr lang="en-GB" sz="1200" dirty="0">
                          <a:effectLst/>
                        </a:rPr>
                        <a:t>DW6000 x 7.5 = 45,000 DTUs</a:t>
                      </a:r>
                      <a:br>
                        <a:rPr lang="en-GB" sz="1200" dirty="0">
                          <a:effectLst/>
                        </a:rPr>
                      </a:br>
                      <a:r>
                        <a:rPr lang="en-GB" sz="1200" dirty="0">
                          <a:effectLst/>
                        </a:rPr>
                        <a:t>DW6000c x 9.0 = 54,000 DTUs.</a:t>
                      </a:r>
                      <a:br>
                        <a:rPr lang="en-GB" sz="1200" dirty="0">
                          <a:effectLst/>
                        </a:rPr>
                      </a:br>
                      <a:r>
                        <a:rPr lang="en-GB" sz="1200" dirty="0">
                          <a:effectLst/>
                        </a:rPr>
                        <a:t>You can view your current DTU consumption from the SQL server option in the portal. Both paused and </a:t>
                      </a:r>
                      <a:r>
                        <a:rPr lang="en-GB" sz="1200" dirty="0" err="1">
                          <a:effectLst/>
                        </a:rPr>
                        <a:t>unpaused</a:t>
                      </a:r>
                      <a:r>
                        <a:rPr lang="en-GB" sz="1200" dirty="0">
                          <a:effectLst/>
                        </a:rPr>
                        <a:t> databases count toward the DTU quota.</a:t>
                      </a:r>
                    </a:p>
                  </a:txBody>
                  <a:tcPr marL="10211" marR="10211" marT="7659" marB="7659">
                    <a:lnL w="12700" cap="flat" cmpd="sng" algn="ctr">
                      <a:solidFill>
                        <a:srgbClr val="E00547"/>
                      </a:solidFill>
                      <a:prstDash val="solid"/>
                      <a:round/>
                      <a:headEnd type="none" w="med" len="med"/>
                      <a:tailEnd type="none" w="med" len="med"/>
                    </a:lnL>
                    <a:lnR w="12700" cap="flat" cmpd="sng" algn="ctr">
                      <a:solidFill>
                        <a:srgbClr val="A00647"/>
                      </a:solidFill>
                      <a:prstDash val="solid"/>
                      <a:round/>
                      <a:headEnd type="none" w="med" len="med"/>
                      <a:tailEnd type="none" w="med" len="med"/>
                    </a:lnR>
                    <a:lnT w="4763" cap="flat" cmpd="sng" algn="ctr">
                      <a:solidFill>
                        <a:srgbClr val="900447"/>
                      </a:solidFill>
                      <a:prstDash val="solid"/>
                      <a:round/>
                      <a:headEnd type="none" w="med" len="med"/>
                      <a:tailEnd type="none" w="med" len="med"/>
                    </a:lnT>
                    <a:lnB w="4763" cap="flat" cmpd="sng" algn="ctr">
                      <a:solidFill>
                        <a:srgbClr val="500247"/>
                      </a:solidFill>
                      <a:prstDash val="solid"/>
                      <a:round/>
                      <a:headEnd type="none" w="med" len="med"/>
                      <a:tailEnd type="none" w="med" len="med"/>
                    </a:lnB>
                  </a:tcPr>
                </a:tc>
                <a:extLst>
                  <a:ext uri="{0D108BD9-81ED-4DB2-BD59-A6C34878D82A}">
                    <a16:rowId xmlns:a16="http://schemas.microsoft.com/office/drawing/2014/main" val="337428076"/>
                  </a:ext>
                </a:extLst>
              </a:tr>
              <a:tr h="837061">
                <a:tc>
                  <a:txBody>
                    <a:bodyPr/>
                    <a:lstStyle/>
                    <a:p>
                      <a:pPr algn="l" fontAlgn="t"/>
                      <a:r>
                        <a:rPr lang="en-GB" sz="1200" dirty="0">
                          <a:effectLst/>
                        </a:rPr>
                        <a:t>Database connection</a:t>
                      </a:r>
                    </a:p>
                  </a:txBody>
                  <a:tcPr marL="10211" marR="10211" marT="7659" marB="7659">
                    <a:lnL w="12700" cap="flat" cmpd="sng" algn="ctr">
                      <a:solidFill>
                        <a:srgbClr val="800247"/>
                      </a:solidFill>
                      <a:prstDash val="solid"/>
                      <a:round/>
                      <a:headEnd type="none" w="med" len="med"/>
                      <a:tailEnd type="none" w="med" len="med"/>
                    </a:lnL>
                    <a:lnR w="12700" cap="flat" cmpd="sng" algn="ctr">
                      <a:solidFill>
                        <a:srgbClr val="400647"/>
                      </a:solidFill>
                      <a:prstDash val="solid"/>
                      <a:round/>
                      <a:headEnd type="none" w="med" len="med"/>
                      <a:tailEnd type="none" w="med" len="med"/>
                    </a:lnR>
                    <a:lnT w="4763" cap="flat" cmpd="sng" algn="ctr">
                      <a:solidFill>
                        <a:srgbClr val="400347"/>
                      </a:solidFill>
                      <a:prstDash val="solid"/>
                      <a:round/>
                      <a:headEnd type="none" w="med" len="med"/>
                      <a:tailEnd type="none" w="med" len="med"/>
                    </a:lnT>
                    <a:lnB w="4763" cap="flat" cmpd="sng" algn="ctr">
                      <a:solidFill>
                        <a:srgbClr val="400647"/>
                      </a:solidFill>
                      <a:prstDash val="solid"/>
                      <a:round/>
                      <a:headEnd type="none" w="med" len="med"/>
                      <a:tailEnd type="none" w="med" len="med"/>
                    </a:lnB>
                  </a:tcPr>
                </a:tc>
                <a:tc>
                  <a:txBody>
                    <a:bodyPr/>
                    <a:lstStyle/>
                    <a:p>
                      <a:pPr algn="l" fontAlgn="t"/>
                      <a:r>
                        <a:rPr lang="en-GB" sz="1200" dirty="0">
                          <a:effectLst/>
                        </a:rPr>
                        <a:t>Concurrent open sessions</a:t>
                      </a:r>
                    </a:p>
                  </a:txBody>
                  <a:tcPr marL="10211" marR="10211" marT="7659" marB="7659">
                    <a:lnL w="12700" cap="flat" cmpd="sng" algn="ctr">
                      <a:solidFill>
                        <a:srgbClr val="400647"/>
                      </a:solidFill>
                      <a:prstDash val="solid"/>
                      <a:round/>
                      <a:headEnd type="none" w="med" len="med"/>
                      <a:tailEnd type="none" w="med" len="med"/>
                    </a:lnL>
                    <a:lnR w="12700" cap="flat" cmpd="sng" algn="ctr">
                      <a:solidFill>
                        <a:srgbClr val="A00647"/>
                      </a:solidFill>
                      <a:prstDash val="solid"/>
                      <a:round/>
                      <a:headEnd type="none" w="med" len="med"/>
                      <a:tailEnd type="none" w="med" len="med"/>
                    </a:lnR>
                    <a:lnT w="4763" cap="flat" cmpd="sng" algn="ctr">
                      <a:solidFill>
                        <a:srgbClr val="900447"/>
                      </a:solidFill>
                      <a:prstDash val="solid"/>
                      <a:round/>
                      <a:headEnd type="none" w="med" len="med"/>
                      <a:tailEnd type="none" w="med" len="med"/>
                    </a:lnT>
                    <a:lnB w="4763" cap="flat" cmpd="sng" algn="ctr">
                      <a:solidFill>
                        <a:srgbClr val="300747"/>
                      </a:solidFill>
                      <a:prstDash val="solid"/>
                      <a:round/>
                      <a:headEnd type="none" w="med" len="med"/>
                      <a:tailEnd type="none" w="med" len="med"/>
                    </a:lnB>
                  </a:tcPr>
                </a:tc>
                <a:tc>
                  <a:txBody>
                    <a:bodyPr/>
                    <a:lstStyle/>
                    <a:p>
                      <a:pPr algn="l" fontAlgn="t"/>
                      <a:r>
                        <a:rPr lang="en-GB" sz="1200" dirty="0">
                          <a:effectLst/>
                        </a:rPr>
                        <a:t>1024</a:t>
                      </a:r>
                      <a:br>
                        <a:rPr lang="en-GB" sz="1200" dirty="0">
                          <a:effectLst/>
                        </a:rPr>
                      </a:br>
                      <a:r>
                        <a:rPr lang="en-GB" sz="1200" dirty="0">
                          <a:effectLst/>
                        </a:rPr>
                        <a:t>Each of the 1024 active sessions can submit requests to a SQL Data Warehouse database at the same time. Note, there are limits on the number of queries that can execute concurrently. When the concurrency limit is exceeded, the request goes into an internal queue where it waits to be processed.</a:t>
                      </a:r>
                    </a:p>
                  </a:txBody>
                  <a:tcPr marL="10211" marR="10211" marT="7659" marB="7659">
                    <a:lnL w="12700" cap="flat" cmpd="sng" algn="ctr">
                      <a:solidFill>
                        <a:srgbClr val="A00647"/>
                      </a:solidFill>
                      <a:prstDash val="solid"/>
                      <a:round/>
                      <a:headEnd type="none" w="med" len="med"/>
                      <a:tailEnd type="none" w="med" len="med"/>
                    </a:lnL>
                    <a:lnR w="12700" cap="flat" cmpd="sng" algn="ctr">
                      <a:solidFill>
                        <a:srgbClr val="B00247"/>
                      </a:solidFill>
                      <a:prstDash val="solid"/>
                      <a:round/>
                      <a:headEnd type="none" w="med" len="med"/>
                      <a:tailEnd type="none" w="med" len="med"/>
                    </a:lnR>
                    <a:lnT w="4763" cap="flat" cmpd="sng" algn="ctr">
                      <a:solidFill>
                        <a:srgbClr val="500247"/>
                      </a:solidFill>
                      <a:prstDash val="solid"/>
                      <a:round/>
                      <a:headEnd type="none" w="med" len="med"/>
                      <a:tailEnd type="none" w="med" len="med"/>
                    </a:lnT>
                    <a:lnB w="4763" cap="flat" cmpd="sng" algn="ctr">
                      <a:solidFill>
                        <a:srgbClr val="C00447"/>
                      </a:solidFill>
                      <a:prstDash val="solid"/>
                      <a:round/>
                      <a:headEnd type="none" w="med" len="med"/>
                      <a:tailEnd type="none" w="med" len="med"/>
                    </a:lnB>
                  </a:tcPr>
                </a:tc>
                <a:extLst>
                  <a:ext uri="{0D108BD9-81ED-4DB2-BD59-A6C34878D82A}">
                    <a16:rowId xmlns:a16="http://schemas.microsoft.com/office/drawing/2014/main" val="1393795661"/>
                  </a:ext>
                </a:extLst>
              </a:tr>
              <a:tr h="133783">
                <a:tc>
                  <a:txBody>
                    <a:bodyPr/>
                    <a:lstStyle/>
                    <a:p>
                      <a:pPr algn="l" fontAlgn="t"/>
                      <a:r>
                        <a:rPr lang="en-GB" sz="1200" dirty="0">
                          <a:effectLst/>
                        </a:rPr>
                        <a:t>Database connection</a:t>
                      </a:r>
                    </a:p>
                  </a:txBody>
                  <a:tcPr marL="10211" marR="10211" marT="7659" marB="7659">
                    <a:lnL w="12700" cap="flat" cmpd="sng" algn="ctr">
                      <a:solidFill>
                        <a:srgbClr val="C00447"/>
                      </a:solidFill>
                      <a:prstDash val="solid"/>
                      <a:round/>
                      <a:headEnd type="none" w="med" len="med"/>
                      <a:tailEnd type="none" w="med" len="med"/>
                    </a:lnL>
                    <a:lnR w="12700" cap="flat" cmpd="sng" algn="ctr">
                      <a:solidFill>
                        <a:srgbClr val="D00647"/>
                      </a:solidFill>
                      <a:prstDash val="solid"/>
                      <a:round/>
                      <a:headEnd type="none" w="med" len="med"/>
                      <a:tailEnd type="none" w="med" len="med"/>
                    </a:lnR>
                    <a:lnT w="4763" cap="flat" cmpd="sng" algn="ctr">
                      <a:solidFill>
                        <a:srgbClr val="400647"/>
                      </a:solidFill>
                      <a:prstDash val="solid"/>
                      <a:round/>
                      <a:headEnd type="none" w="med" len="med"/>
                      <a:tailEnd type="none" w="med" len="med"/>
                    </a:lnT>
                    <a:lnB w="4763" cap="flat" cmpd="sng" algn="ctr">
                      <a:solidFill>
                        <a:srgbClr val="500547"/>
                      </a:solidFill>
                      <a:prstDash val="solid"/>
                      <a:round/>
                      <a:headEnd type="none" w="med" len="med"/>
                      <a:tailEnd type="none" w="med" len="med"/>
                    </a:lnB>
                  </a:tcPr>
                </a:tc>
                <a:tc>
                  <a:txBody>
                    <a:bodyPr/>
                    <a:lstStyle/>
                    <a:p>
                      <a:pPr algn="l" fontAlgn="t"/>
                      <a:r>
                        <a:rPr lang="en-GB" sz="1200">
                          <a:effectLst/>
                        </a:rPr>
                        <a:t>Maximum memory for prepared statements</a:t>
                      </a:r>
                    </a:p>
                  </a:txBody>
                  <a:tcPr marL="10211" marR="10211" marT="7659" marB="7659">
                    <a:lnL w="12700" cap="flat" cmpd="sng" algn="ctr">
                      <a:solidFill>
                        <a:srgbClr val="D00647"/>
                      </a:solidFill>
                      <a:prstDash val="solid"/>
                      <a:round/>
                      <a:headEnd type="none" w="med" len="med"/>
                      <a:tailEnd type="none" w="med" len="med"/>
                    </a:lnL>
                    <a:lnR w="12700" cap="flat" cmpd="sng" algn="ctr">
                      <a:solidFill>
                        <a:srgbClr val="400647"/>
                      </a:solidFill>
                      <a:prstDash val="solid"/>
                      <a:round/>
                      <a:headEnd type="none" w="med" len="med"/>
                      <a:tailEnd type="none" w="med" len="med"/>
                    </a:lnR>
                    <a:lnT w="4763" cap="flat" cmpd="sng" algn="ctr">
                      <a:solidFill>
                        <a:srgbClr val="300747"/>
                      </a:solidFill>
                      <a:prstDash val="solid"/>
                      <a:round/>
                      <a:headEnd type="none" w="med" len="med"/>
                      <a:tailEnd type="none" w="med" len="med"/>
                    </a:lnT>
                    <a:lnB w="4763" cap="flat" cmpd="sng" algn="ctr">
                      <a:solidFill>
                        <a:srgbClr val="800547"/>
                      </a:solidFill>
                      <a:prstDash val="solid"/>
                      <a:round/>
                      <a:headEnd type="none" w="med" len="med"/>
                      <a:tailEnd type="none" w="med" len="med"/>
                    </a:lnB>
                  </a:tcPr>
                </a:tc>
                <a:tc>
                  <a:txBody>
                    <a:bodyPr/>
                    <a:lstStyle/>
                    <a:p>
                      <a:pPr algn="l" fontAlgn="t"/>
                      <a:r>
                        <a:rPr lang="en-GB" sz="1200">
                          <a:effectLst/>
                        </a:rPr>
                        <a:t>20 MB</a:t>
                      </a:r>
                    </a:p>
                  </a:txBody>
                  <a:tcPr marL="10211" marR="10211" marT="7659" marB="7659">
                    <a:lnL w="12700" cap="flat" cmpd="sng" algn="ctr">
                      <a:solidFill>
                        <a:srgbClr val="400647"/>
                      </a:solidFill>
                      <a:prstDash val="solid"/>
                      <a:round/>
                      <a:headEnd type="none" w="med" len="med"/>
                      <a:tailEnd type="none" w="med" len="med"/>
                    </a:lnL>
                    <a:lnR w="12700" cap="flat" cmpd="sng" algn="ctr">
                      <a:solidFill>
                        <a:srgbClr val="D00647"/>
                      </a:solidFill>
                      <a:prstDash val="solid"/>
                      <a:round/>
                      <a:headEnd type="none" w="med" len="med"/>
                      <a:tailEnd type="none" w="med" len="med"/>
                    </a:lnR>
                    <a:lnT w="4763" cap="flat" cmpd="sng" algn="ctr">
                      <a:solidFill>
                        <a:srgbClr val="C00447"/>
                      </a:solidFill>
                      <a:prstDash val="solid"/>
                      <a:round/>
                      <a:headEnd type="none" w="med" len="med"/>
                      <a:tailEnd type="none" w="med" len="med"/>
                    </a:lnT>
                    <a:lnB w="4763" cap="flat" cmpd="sng" algn="ctr">
                      <a:solidFill>
                        <a:srgbClr val="800547"/>
                      </a:solidFill>
                      <a:prstDash val="solid"/>
                      <a:round/>
                      <a:headEnd type="none" w="med" len="med"/>
                      <a:tailEnd type="none" w="med" len="med"/>
                    </a:lnB>
                  </a:tcPr>
                </a:tc>
                <a:extLst>
                  <a:ext uri="{0D108BD9-81ED-4DB2-BD59-A6C34878D82A}">
                    <a16:rowId xmlns:a16="http://schemas.microsoft.com/office/drawing/2014/main" val="2093822233"/>
                  </a:ext>
                </a:extLst>
              </a:tr>
              <a:tr h="1206445">
                <a:tc>
                  <a:txBody>
                    <a:bodyPr/>
                    <a:lstStyle/>
                    <a:p>
                      <a:pPr algn="l" fontAlgn="t"/>
                      <a:r>
                        <a:rPr lang="en-GB" sz="1200" u="none" strike="noStrike" dirty="0">
                          <a:effectLst/>
                          <a:hlinkClick r:id="rId5"/>
                        </a:rPr>
                        <a:t>Workload management</a:t>
                      </a:r>
                      <a:endParaRPr lang="en-GB" sz="1200" dirty="0">
                        <a:effectLst/>
                      </a:endParaRP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C00447"/>
                      </a:solidFill>
                      <a:prstDash val="solid"/>
                      <a:round/>
                      <a:headEnd type="none" w="med" len="med"/>
                      <a:tailEnd type="none" w="med" len="med"/>
                    </a:lnR>
                    <a:lnT w="4763" cap="flat" cmpd="sng" algn="ctr">
                      <a:solidFill>
                        <a:srgbClr val="500547"/>
                      </a:solidFill>
                      <a:prstDash val="solid"/>
                      <a:round/>
                      <a:headEnd type="none" w="med" len="med"/>
                      <a:tailEnd type="none" w="med" len="med"/>
                    </a:lnT>
                    <a:lnB w="4763" cap="flat" cmpd="sng" algn="ctr">
                      <a:solidFill>
                        <a:srgbClr val="D00647"/>
                      </a:solidFill>
                      <a:prstDash val="solid"/>
                      <a:round/>
                      <a:headEnd type="none" w="med" len="med"/>
                      <a:tailEnd type="none" w="med" len="med"/>
                    </a:lnB>
                  </a:tcPr>
                </a:tc>
                <a:tc>
                  <a:txBody>
                    <a:bodyPr/>
                    <a:lstStyle/>
                    <a:p>
                      <a:pPr algn="l" fontAlgn="t"/>
                      <a:r>
                        <a:rPr lang="en-GB" sz="1200" dirty="0">
                          <a:effectLst/>
                        </a:rPr>
                        <a:t>Maximum concurrent queries</a:t>
                      </a:r>
                    </a:p>
                  </a:txBody>
                  <a:tcPr marL="10211" marR="10211" marT="7659" marB="7659">
                    <a:lnL w="12700" cap="flat" cmpd="sng" algn="ctr">
                      <a:solidFill>
                        <a:srgbClr val="C00447"/>
                      </a:solidFill>
                      <a:prstDash val="solid"/>
                      <a:round/>
                      <a:headEnd type="none" w="med" len="med"/>
                      <a:tailEnd type="none" w="med" len="med"/>
                    </a:lnL>
                    <a:lnR w="12700" cap="flat" cmpd="sng" algn="ctr">
                      <a:solidFill>
                        <a:srgbClr val="200547"/>
                      </a:solidFill>
                      <a:prstDash val="solid"/>
                      <a:round/>
                      <a:headEnd type="none" w="med" len="med"/>
                      <a:tailEnd type="none" w="med" len="med"/>
                    </a:lnR>
                    <a:lnT w="4763" cap="flat" cmpd="sng" algn="ctr">
                      <a:solidFill>
                        <a:srgbClr val="800547"/>
                      </a:solidFill>
                      <a:prstDash val="solid"/>
                      <a:round/>
                      <a:headEnd type="none" w="med" len="med"/>
                      <a:tailEnd type="none" w="med" len="med"/>
                    </a:lnT>
                    <a:lnB w="4763" cap="flat" cmpd="sng" algn="ctr">
                      <a:solidFill>
                        <a:srgbClr val="600747"/>
                      </a:solidFill>
                      <a:prstDash val="solid"/>
                      <a:round/>
                      <a:headEnd type="none" w="med" len="med"/>
                      <a:tailEnd type="none" w="med" len="med"/>
                    </a:lnB>
                  </a:tcPr>
                </a:tc>
                <a:tc>
                  <a:txBody>
                    <a:bodyPr/>
                    <a:lstStyle/>
                    <a:p>
                      <a:pPr algn="l" fontAlgn="t"/>
                      <a:r>
                        <a:rPr lang="en-GB" sz="1200" dirty="0">
                          <a:effectLst/>
                        </a:rPr>
                        <a:t>128</a:t>
                      </a:r>
                      <a:br>
                        <a:rPr lang="en-GB" sz="1200" dirty="0">
                          <a:effectLst/>
                        </a:rPr>
                      </a:br>
                      <a:r>
                        <a:rPr lang="en-GB" sz="1200" dirty="0">
                          <a:effectLst/>
                        </a:rPr>
                        <a:t>SQL Data Warehouse can execute a maximum of 128 concurrent queries and queues remaining queries.</a:t>
                      </a:r>
                      <a:br>
                        <a:rPr lang="en-GB" sz="1200" dirty="0">
                          <a:effectLst/>
                        </a:rPr>
                      </a:br>
                      <a:r>
                        <a:rPr lang="en-GB" sz="1200" dirty="0">
                          <a:effectLst/>
                        </a:rPr>
                        <a:t>The number of concurrent queries can decrease when users are assigned to higher resource classes or when SQL Data Warehouse has a lower </a:t>
                      </a:r>
                      <a:r>
                        <a:rPr lang="en-GB" sz="1200" u="none" strike="noStrike" dirty="0">
                          <a:effectLst/>
                          <a:hlinkClick r:id="rId6"/>
                        </a:rPr>
                        <a:t>data warehouse unit</a:t>
                      </a:r>
                      <a:r>
                        <a:rPr lang="en-GB" sz="1200" dirty="0">
                          <a:effectLst/>
                        </a:rPr>
                        <a:t> setting. Some queries, like DMV queries, are always allowed to run and do not impact the concurrent query limit. For more details on concurrent query execution, see the </a:t>
                      </a:r>
                      <a:r>
                        <a:rPr lang="en-GB" sz="1200" u="none" strike="noStrike" dirty="0">
                          <a:effectLst/>
                          <a:hlinkClick r:id="rId7"/>
                        </a:rPr>
                        <a:t>concurrency maximums</a:t>
                      </a:r>
                      <a:r>
                        <a:rPr lang="en-GB" sz="1200" dirty="0">
                          <a:effectLst/>
                        </a:rPr>
                        <a:t> article.</a:t>
                      </a:r>
                    </a:p>
                    <a:p>
                      <a:pPr algn="l" fontAlgn="t"/>
                      <a:endParaRPr lang="en-GB" sz="1200" dirty="0">
                        <a:effectLst/>
                      </a:endParaRP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500547"/>
                      </a:solidFill>
                      <a:prstDash val="solid"/>
                      <a:round/>
                      <a:headEnd type="none" w="med" len="med"/>
                      <a:tailEnd type="none" w="med" len="med"/>
                    </a:lnR>
                    <a:lnT w="4763" cap="flat" cmpd="sng" algn="ctr">
                      <a:solidFill>
                        <a:srgbClr val="800547"/>
                      </a:solidFill>
                      <a:prstDash val="solid"/>
                      <a:round/>
                      <a:headEnd type="none" w="med" len="med"/>
                      <a:tailEnd type="none" w="med" len="med"/>
                    </a:lnT>
                    <a:lnB w="4763" cap="flat" cmpd="sng" algn="ctr">
                      <a:solidFill>
                        <a:srgbClr val="E00247"/>
                      </a:solidFill>
                      <a:prstDash val="solid"/>
                      <a:round/>
                      <a:headEnd type="none" w="med" len="med"/>
                      <a:tailEnd type="none" w="med" len="med"/>
                    </a:lnB>
                  </a:tcPr>
                </a:tc>
                <a:extLst>
                  <a:ext uri="{0D108BD9-81ED-4DB2-BD59-A6C34878D82A}">
                    <a16:rowId xmlns:a16="http://schemas.microsoft.com/office/drawing/2014/main" val="3763265967"/>
                  </a:ext>
                </a:extLst>
              </a:tr>
              <a:tr h="262188">
                <a:tc>
                  <a:txBody>
                    <a:bodyPr/>
                    <a:lstStyle/>
                    <a:p>
                      <a:pPr algn="l" fontAlgn="t"/>
                      <a:r>
                        <a:rPr lang="en-GB" sz="1200" u="none" strike="noStrike" dirty="0">
                          <a:effectLst/>
                          <a:hlinkClick r:id="rId8"/>
                        </a:rPr>
                        <a:t>Tempdb</a:t>
                      </a:r>
                      <a:endParaRPr lang="en-GB" sz="1200" dirty="0">
                        <a:effectLst/>
                      </a:endParaRP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200547"/>
                      </a:solidFill>
                      <a:prstDash val="solid"/>
                      <a:round/>
                      <a:headEnd type="none" w="med" len="med"/>
                      <a:tailEnd type="none" w="med" len="med"/>
                    </a:lnR>
                    <a:lnT w="4763" cap="flat" cmpd="sng" algn="ctr">
                      <a:solidFill>
                        <a:srgbClr val="D00647"/>
                      </a:solidFill>
                      <a:prstDash val="solid"/>
                      <a:round/>
                      <a:headEnd type="none" w="med" len="med"/>
                      <a:tailEnd type="none" w="med" len="med"/>
                    </a:lnT>
                    <a:lnB w="12700" cap="flat" cmpd="sng" algn="ctr">
                      <a:solidFill>
                        <a:srgbClr val="C8B5EC"/>
                      </a:solidFill>
                      <a:prstDash val="solid"/>
                      <a:round/>
                      <a:headEnd type="none" w="med" len="med"/>
                      <a:tailEnd type="none" w="med" len="med"/>
                    </a:lnB>
                  </a:tcPr>
                </a:tc>
                <a:tc>
                  <a:txBody>
                    <a:bodyPr/>
                    <a:lstStyle/>
                    <a:p>
                      <a:pPr algn="l" fontAlgn="t"/>
                      <a:r>
                        <a:rPr lang="en-GB" sz="1200">
                          <a:effectLst/>
                        </a:rPr>
                        <a:t>Maximum GB</a:t>
                      </a: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300747"/>
                      </a:solidFill>
                      <a:prstDash val="solid"/>
                      <a:round/>
                      <a:headEnd type="none" w="med" len="med"/>
                      <a:tailEnd type="none" w="med" len="med"/>
                    </a:lnR>
                    <a:lnT w="4763" cap="flat" cmpd="sng" algn="ctr">
                      <a:solidFill>
                        <a:srgbClr val="600747"/>
                      </a:solidFill>
                      <a:prstDash val="solid"/>
                      <a:round/>
                      <a:headEnd type="none" w="med" len="med"/>
                      <a:tailEnd type="none" w="med" len="med"/>
                    </a:lnT>
                    <a:lnB w="12700" cap="flat" cmpd="sng" algn="ctr">
                      <a:solidFill>
                        <a:srgbClr val="10BEEC"/>
                      </a:solidFill>
                      <a:prstDash val="solid"/>
                      <a:round/>
                      <a:headEnd type="none" w="med" len="med"/>
                      <a:tailEnd type="none" w="med" len="med"/>
                    </a:lnB>
                  </a:tcPr>
                </a:tc>
                <a:tc>
                  <a:txBody>
                    <a:bodyPr/>
                    <a:lstStyle/>
                    <a:p>
                      <a:pPr algn="l" fontAlgn="t"/>
                      <a:r>
                        <a:rPr lang="en-GB" sz="1200" dirty="0">
                          <a:effectLst/>
                        </a:rPr>
                        <a:t>399 GB per DW100. Therefore at DWU1000, tempdb is sized to 3.99 TB.</a:t>
                      </a:r>
                    </a:p>
                  </a:txBody>
                  <a:tcPr marL="10211" marR="10211" marT="7659" marB="7659">
                    <a:lnL w="12700" cap="flat" cmpd="sng" algn="ctr">
                      <a:solidFill>
                        <a:srgbClr val="300747"/>
                      </a:solidFill>
                      <a:prstDash val="solid"/>
                      <a:round/>
                      <a:headEnd type="none" w="med" len="med"/>
                      <a:tailEnd type="none" w="med" len="med"/>
                    </a:lnL>
                    <a:lnR w="12700" cap="flat" cmpd="sng" algn="ctr">
                      <a:solidFill>
                        <a:srgbClr val="600747"/>
                      </a:solidFill>
                      <a:prstDash val="solid"/>
                      <a:round/>
                      <a:headEnd type="none" w="med" len="med"/>
                      <a:tailEnd type="none" w="med" len="med"/>
                    </a:lnR>
                    <a:lnT w="4763" cap="flat" cmpd="sng" algn="ctr">
                      <a:solidFill>
                        <a:srgbClr val="E00247"/>
                      </a:solidFill>
                      <a:prstDash val="solid"/>
                      <a:round/>
                      <a:headEnd type="none" w="med" len="med"/>
                      <a:tailEnd type="none" w="med" len="med"/>
                    </a:lnT>
                    <a:lnB w="12700" cap="flat" cmpd="sng" algn="ctr">
                      <a:solidFill>
                        <a:srgbClr val="80C1EC"/>
                      </a:solidFill>
                      <a:prstDash val="solid"/>
                      <a:round/>
                      <a:headEnd type="none" w="med" len="med"/>
                      <a:tailEnd type="none" w="med" len="med"/>
                    </a:lnB>
                  </a:tcPr>
                </a:tc>
                <a:extLst>
                  <a:ext uri="{0D108BD9-81ED-4DB2-BD59-A6C34878D82A}">
                    <a16:rowId xmlns:a16="http://schemas.microsoft.com/office/drawing/2014/main" val="717270805"/>
                  </a:ext>
                </a:extLst>
              </a:tr>
            </a:tbl>
          </a:graphicData>
        </a:graphic>
      </p:graphicFrame>
      <p:sp>
        <p:nvSpPr>
          <p:cNvPr id="5" name="Rectangle 1">
            <a:extLst>
              <a:ext uri="{FF2B5EF4-FFF2-40B4-BE49-F238E27FC236}">
                <a16:creationId xmlns:a16="http://schemas.microsoft.com/office/drawing/2014/main" id="{D332FED5-9BCE-41B1-B945-D4F3772CB238}"/>
              </a:ext>
            </a:extLst>
          </p:cNvPr>
          <p:cNvSpPr>
            <a:spLocks noChangeArrowheads="1"/>
          </p:cNvSpPr>
          <p:nvPr/>
        </p:nvSpPr>
        <p:spPr bwMode="auto">
          <a:xfrm>
            <a:off x="510021" y="1512450"/>
            <a:ext cx="37422073" cy="39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1262" tIns="0" rIns="0" bIns="1428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Workload management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28591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B6ED-05EA-4DB3-B729-0DD6D7870B0F}"/>
              </a:ext>
            </a:extLst>
          </p:cNvPr>
          <p:cNvSpPr>
            <a:spLocks noGrp="1"/>
          </p:cNvSpPr>
          <p:nvPr>
            <p:ph type="title"/>
          </p:nvPr>
        </p:nvSpPr>
        <p:spPr/>
        <p:txBody>
          <a:bodyPr/>
          <a:lstStyle/>
          <a:p>
            <a:r>
              <a:rPr lang="en-GB" b="1" dirty="0"/>
              <a:t>Database objects</a:t>
            </a:r>
            <a:endParaRPr lang="en-GB" dirty="0"/>
          </a:p>
        </p:txBody>
      </p:sp>
      <p:sp>
        <p:nvSpPr>
          <p:cNvPr id="3" name="Text Placeholder 2">
            <a:extLst>
              <a:ext uri="{FF2B5EF4-FFF2-40B4-BE49-F238E27FC236}">
                <a16:creationId xmlns:a16="http://schemas.microsoft.com/office/drawing/2014/main" id="{5F4E1BD6-8507-4FA1-987B-69C2B0DBB7B1}"/>
              </a:ext>
            </a:extLst>
          </p:cNvPr>
          <p:cNvSpPr>
            <a:spLocks noGrp="1"/>
          </p:cNvSpPr>
          <p:nvPr>
            <p:ph type="body" sz="quarter" idx="10"/>
          </p:nvPr>
        </p:nvSpPr>
        <p:spPr/>
        <p:txBody>
          <a:bodyPr/>
          <a:lstStyle/>
          <a:p>
            <a:endParaRPr lang="en-GB" dirty="0"/>
          </a:p>
        </p:txBody>
      </p:sp>
      <p:graphicFrame>
        <p:nvGraphicFramePr>
          <p:cNvPr id="5" name="Table 4">
            <a:extLst>
              <a:ext uri="{FF2B5EF4-FFF2-40B4-BE49-F238E27FC236}">
                <a16:creationId xmlns:a16="http://schemas.microsoft.com/office/drawing/2014/main" id="{8AFCFD53-CC89-430E-A348-CF3D250D80F2}"/>
              </a:ext>
            </a:extLst>
          </p:cNvPr>
          <p:cNvGraphicFramePr>
            <a:graphicFrameLocks noGrp="1"/>
          </p:cNvGraphicFramePr>
          <p:nvPr>
            <p:extLst>
              <p:ext uri="{D42A27DB-BD31-4B8C-83A1-F6EECF244321}">
                <p14:modId xmlns:p14="http://schemas.microsoft.com/office/powerpoint/2010/main" val="1846335672"/>
              </p:ext>
            </p:extLst>
          </p:nvPr>
        </p:nvGraphicFramePr>
        <p:xfrm>
          <a:off x="488327" y="1211262"/>
          <a:ext cx="11490948" cy="5257800"/>
        </p:xfrm>
        <a:graphic>
          <a:graphicData uri="http://schemas.openxmlformats.org/drawingml/2006/table">
            <a:tbl>
              <a:tblPr/>
              <a:tblGrid>
                <a:gridCol w="624510">
                  <a:extLst>
                    <a:ext uri="{9D8B030D-6E8A-4147-A177-3AD203B41FA5}">
                      <a16:colId xmlns:a16="http://schemas.microsoft.com/office/drawing/2014/main" val="2857400982"/>
                    </a:ext>
                  </a:extLst>
                </a:gridCol>
                <a:gridCol w="2438400">
                  <a:extLst>
                    <a:ext uri="{9D8B030D-6E8A-4147-A177-3AD203B41FA5}">
                      <a16:colId xmlns:a16="http://schemas.microsoft.com/office/drawing/2014/main" val="2021946187"/>
                    </a:ext>
                  </a:extLst>
                </a:gridCol>
                <a:gridCol w="8428038">
                  <a:extLst>
                    <a:ext uri="{9D8B030D-6E8A-4147-A177-3AD203B41FA5}">
                      <a16:colId xmlns:a16="http://schemas.microsoft.com/office/drawing/2014/main" val="3597075684"/>
                    </a:ext>
                  </a:extLst>
                </a:gridCol>
              </a:tblGrid>
              <a:tr h="236281">
                <a:tc>
                  <a:txBody>
                    <a:bodyPr/>
                    <a:lstStyle/>
                    <a:p>
                      <a:pPr algn="l" fontAlgn="b"/>
                      <a:r>
                        <a:rPr lang="en-GB" sz="1200">
                          <a:effectLst/>
                        </a:rPr>
                        <a:t>Category</a:t>
                      </a:r>
                    </a:p>
                  </a:txBody>
                  <a:tcPr marL="6878" marR="6878" marT="5159" marB="5159" anchor="b">
                    <a:lnL w="12700" cap="flat" cmpd="sng" algn="ctr">
                      <a:solidFill>
                        <a:srgbClr val="082B0B"/>
                      </a:solidFill>
                      <a:prstDash val="solid"/>
                      <a:round/>
                      <a:headEnd type="none" w="med" len="med"/>
                      <a:tailEnd type="none" w="med" len="med"/>
                    </a:lnL>
                    <a:lnR w="12700" cap="flat" cmpd="sng" algn="ctr">
                      <a:solidFill>
                        <a:srgbClr val="682B0B"/>
                      </a:solidFill>
                      <a:prstDash val="solid"/>
                      <a:round/>
                      <a:headEnd type="none" w="med" len="med"/>
                      <a:tailEnd type="none" w="med" len="med"/>
                    </a:lnR>
                    <a:lnT w="12700" cap="flat" cmpd="sng" algn="ctr">
                      <a:solidFill>
                        <a:srgbClr val="782A0B"/>
                      </a:solidFill>
                      <a:prstDash val="solid"/>
                      <a:round/>
                      <a:headEnd type="none" w="med" len="med"/>
                      <a:tailEnd type="none" w="med" len="med"/>
                    </a:lnT>
                    <a:lnB w="4763" cap="flat" cmpd="sng" algn="ctr">
                      <a:solidFill>
                        <a:srgbClr val="482A0B"/>
                      </a:solidFill>
                      <a:prstDash val="solid"/>
                      <a:round/>
                      <a:headEnd type="none" w="med" len="med"/>
                      <a:tailEnd type="none" w="med" len="med"/>
                    </a:lnB>
                  </a:tcPr>
                </a:tc>
                <a:tc>
                  <a:txBody>
                    <a:bodyPr/>
                    <a:lstStyle/>
                    <a:p>
                      <a:pPr algn="l" fontAlgn="b"/>
                      <a:r>
                        <a:rPr lang="en-GB" sz="1200">
                          <a:effectLst/>
                        </a:rPr>
                        <a:t>Description</a:t>
                      </a:r>
                    </a:p>
                  </a:txBody>
                  <a:tcPr marL="6878" marR="6878" marT="5159" marB="5159" anchor="b">
                    <a:lnL w="12700" cap="flat" cmpd="sng" algn="ctr">
                      <a:solidFill>
                        <a:srgbClr val="682B0B"/>
                      </a:solidFill>
                      <a:prstDash val="solid"/>
                      <a:round/>
                      <a:headEnd type="none" w="med" len="med"/>
                      <a:tailEnd type="none" w="med" len="med"/>
                    </a:lnL>
                    <a:lnR w="12700" cap="flat" cmpd="sng" algn="ctr">
                      <a:solidFill>
                        <a:srgbClr val="F8280B"/>
                      </a:solidFill>
                      <a:prstDash val="solid"/>
                      <a:round/>
                      <a:headEnd type="none" w="med" len="med"/>
                      <a:tailEnd type="none" w="med" len="med"/>
                    </a:lnR>
                    <a:lnT w="12700" cap="flat" cmpd="sng" algn="ctr">
                      <a:solidFill>
                        <a:srgbClr val="B82C0B"/>
                      </a:solidFill>
                      <a:prstDash val="solid"/>
                      <a:round/>
                      <a:headEnd type="none" w="med" len="med"/>
                      <a:tailEnd type="none" w="med" len="med"/>
                    </a:lnT>
                    <a:lnB w="4763" cap="flat" cmpd="sng" algn="ctr">
                      <a:solidFill>
                        <a:srgbClr val="38280B"/>
                      </a:solidFill>
                      <a:prstDash val="solid"/>
                      <a:round/>
                      <a:headEnd type="none" w="med" len="med"/>
                      <a:tailEnd type="none" w="med" len="med"/>
                    </a:lnB>
                  </a:tcPr>
                </a:tc>
                <a:tc>
                  <a:txBody>
                    <a:bodyPr/>
                    <a:lstStyle/>
                    <a:p>
                      <a:pPr algn="l" fontAlgn="b"/>
                      <a:r>
                        <a:rPr lang="en-GB" sz="1200">
                          <a:effectLst/>
                        </a:rPr>
                        <a:t>Maximum</a:t>
                      </a:r>
                    </a:p>
                  </a:txBody>
                  <a:tcPr marL="6878" marR="6878" marT="5159" marB="5159" anchor="b">
                    <a:lnL w="12700" cap="flat" cmpd="sng" algn="ctr">
                      <a:solidFill>
                        <a:srgbClr val="F8280B"/>
                      </a:solidFill>
                      <a:prstDash val="solid"/>
                      <a:round/>
                      <a:headEnd type="none" w="med" len="med"/>
                      <a:tailEnd type="none" w="med" len="med"/>
                    </a:lnL>
                    <a:lnR w="12700" cap="flat" cmpd="sng" algn="ctr">
                      <a:solidFill>
                        <a:srgbClr val="782A0B"/>
                      </a:solidFill>
                      <a:prstDash val="solid"/>
                      <a:round/>
                      <a:headEnd type="none" w="med" len="med"/>
                      <a:tailEnd type="none" w="med" len="med"/>
                    </a:lnR>
                    <a:lnT w="12700" cap="flat" cmpd="sng" algn="ctr">
                      <a:solidFill>
                        <a:srgbClr val="28290B"/>
                      </a:solidFill>
                      <a:prstDash val="solid"/>
                      <a:round/>
                      <a:headEnd type="none" w="med" len="med"/>
                      <a:tailEnd type="none" w="med" len="med"/>
                    </a:lnT>
                    <a:lnB w="4763" cap="flat" cmpd="sng" algn="ctr">
                      <a:solidFill>
                        <a:srgbClr val="682B0B"/>
                      </a:solidFill>
                      <a:prstDash val="solid"/>
                      <a:round/>
                      <a:headEnd type="none" w="med" len="med"/>
                      <a:tailEnd type="none" w="med" len="med"/>
                    </a:lnB>
                  </a:tcPr>
                </a:tc>
                <a:extLst>
                  <a:ext uri="{0D108BD9-81ED-4DB2-BD59-A6C34878D82A}">
                    <a16:rowId xmlns:a16="http://schemas.microsoft.com/office/drawing/2014/main" val="2838123557"/>
                  </a:ext>
                </a:extLst>
              </a:tr>
              <a:tr h="1130930">
                <a:tc>
                  <a:txBody>
                    <a:bodyPr/>
                    <a:lstStyle/>
                    <a:p>
                      <a:pPr algn="l" fontAlgn="t"/>
                      <a:r>
                        <a:rPr lang="en-GB" sz="1200">
                          <a:effectLst/>
                        </a:rPr>
                        <a:t>Database</a:t>
                      </a:r>
                    </a:p>
                  </a:txBody>
                  <a:tcPr marL="6878" marR="6878" marT="5159" marB="5159">
                    <a:lnL w="12700" cap="flat" cmpd="sng" algn="ctr">
                      <a:solidFill>
                        <a:srgbClr val="182A0B"/>
                      </a:solidFill>
                      <a:prstDash val="solid"/>
                      <a:round/>
                      <a:headEnd type="none" w="med" len="med"/>
                      <a:tailEnd type="none" w="med" len="med"/>
                    </a:lnL>
                    <a:lnR w="12700" cap="flat" cmpd="sng" algn="ctr">
                      <a:solidFill>
                        <a:srgbClr val="482A0B"/>
                      </a:solidFill>
                      <a:prstDash val="solid"/>
                      <a:round/>
                      <a:headEnd type="none" w="med" len="med"/>
                      <a:tailEnd type="none" w="med" len="med"/>
                    </a:lnR>
                    <a:lnT w="4763" cap="flat" cmpd="sng" algn="ctr">
                      <a:solidFill>
                        <a:srgbClr val="482A0B"/>
                      </a:solidFill>
                      <a:prstDash val="solid"/>
                      <a:round/>
                      <a:headEnd type="none" w="med" len="med"/>
                      <a:tailEnd type="none" w="med" len="med"/>
                    </a:lnT>
                    <a:lnB w="4763" cap="flat" cmpd="sng" algn="ctr">
                      <a:solidFill>
                        <a:srgbClr val="38280B"/>
                      </a:solidFill>
                      <a:prstDash val="solid"/>
                      <a:round/>
                      <a:headEnd type="none" w="med" len="med"/>
                      <a:tailEnd type="none" w="med" len="med"/>
                    </a:lnB>
                  </a:tcPr>
                </a:tc>
                <a:tc>
                  <a:txBody>
                    <a:bodyPr/>
                    <a:lstStyle/>
                    <a:p>
                      <a:pPr algn="l" fontAlgn="t"/>
                      <a:r>
                        <a:rPr lang="en-GB" sz="1200">
                          <a:effectLst/>
                        </a:rPr>
                        <a:t>Max size</a:t>
                      </a:r>
                    </a:p>
                  </a:txBody>
                  <a:tcPr marL="6878" marR="6878" marT="5159" marB="5159">
                    <a:lnL w="12700" cap="flat" cmpd="sng" algn="ctr">
                      <a:solidFill>
                        <a:srgbClr val="482A0B"/>
                      </a:solidFill>
                      <a:prstDash val="solid"/>
                      <a:round/>
                      <a:headEnd type="none" w="med" len="med"/>
                      <a:tailEnd type="none" w="med" len="med"/>
                    </a:lnL>
                    <a:lnR w="12700" cap="flat" cmpd="sng" algn="ctr">
                      <a:solidFill>
                        <a:srgbClr val="082B0B"/>
                      </a:solidFill>
                      <a:prstDash val="solid"/>
                      <a:round/>
                      <a:headEnd type="none" w="med" len="med"/>
                      <a:tailEnd type="none" w="med" len="med"/>
                    </a:lnR>
                    <a:lnT w="4763" cap="flat" cmpd="sng" algn="ctr">
                      <a:solidFill>
                        <a:srgbClr val="38280B"/>
                      </a:solidFill>
                      <a:prstDash val="solid"/>
                      <a:round/>
                      <a:headEnd type="none" w="med" len="med"/>
                      <a:tailEnd type="none" w="med" len="med"/>
                    </a:lnT>
                    <a:lnB w="4763" cap="flat" cmpd="sng" algn="ctr">
                      <a:solidFill>
                        <a:srgbClr val="A82A0B"/>
                      </a:solidFill>
                      <a:prstDash val="solid"/>
                      <a:round/>
                      <a:headEnd type="none" w="med" len="med"/>
                      <a:tailEnd type="none" w="med" len="med"/>
                    </a:lnB>
                  </a:tcPr>
                </a:tc>
                <a:tc>
                  <a:txBody>
                    <a:bodyPr/>
                    <a:lstStyle/>
                    <a:p>
                      <a:pPr algn="l" fontAlgn="t"/>
                      <a:r>
                        <a:rPr lang="en-GB" sz="1200">
                          <a:effectLst/>
                        </a:rPr>
                        <a:t>Gen1: 240 TB compressed on disk. This space is independent of tempdb or log space, and therefore this space is dedicated to permanent tables. Clustered columnstore compression is estimated at 5X. This compression allows the database to grow to approximately 1 PB when all tables are clustered columnstore (the default table type). </a:t>
                      </a:r>
                      <a:br>
                        <a:rPr lang="en-GB" sz="1200">
                          <a:effectLst/>
                        </a:rPr>
                      </a:br>
                      <a:br>
                        <a:rPr lang="en-GB" sz="1200">
                          <a:effectLst/>
                        </a:rPr>
                      </a:br>
                      <a:r>
                        <a:rPr lang="en-GB" sz="1200">
                          <a:effectLst/>
                        </a:rPr>
                        <a:t>Gen2: 240TB for rowstore and unlimited storage for columnstore tables</a:t>
                      </a:r>
                    </a:p>
                  </a:txBody>
                  <a:tcPr marL="6878" marR="6878" marT="5159" marB="5159">
                    <a:lnL w="12700" cap="flat" cmpd="sng" algn="ctr">
                      <a:solidFill>
                        <a:srgbClr val="082B0B"/>
                      </a:solidFill>
                      <a:prstDash val="solid"/>
                      <a:round/>
                      <a:headEnd type="none" w="med" len="med"/>
                      <a:tailEnd type="none" w="med" len="med"/>
                    </a:lnL>
                    <a:lnR w="12700" cap="flat" cmpd="sng" algn="ctr">
                      <a:solidFill>
                        <a:srgbClr val="482A0B"/>
                      </a:solidFill>
                      <a:prstDash val="solid"/>
                      <a:round/>
                      <a:headEnd type="none" w="med" len="med"/>
                      <a:tailEnd type="none" w="med" len="med"/>
                    </a:lnR>
                    <a:lnT w="4763" cap="flat" cmpd="sng" algn="ctr">
                      <a:solidFill>
                        <a:srgbClr val="682B0B"/>
                      </a:solidFill>
                      <a:prstDash val="solid"/>
                      <a:round/>
                      <a:headEnd type="none" w="med" len="med"/>
                      <a:tailEnd type="none" w="med" len="med"/>
                    </a:lnT>
                    <a:lnB w="4763" cap="flat" cmpd="sng" algn="ctr">
                      <a:solidFill>
                        <a:srgbClr val="D8270B"/>
                      </a:solidFill>
                      <a:prstDash val="solid"/>
                      <a:round/>
                      <a:headEnd type="none" w="med" len="med"/>
                      <a:tailEnd type="none" w="med" len="med"/>
                    </a:lnB>
                  </a:tcPr>
                </a:tc>
                <a:extLst>
                  <a:ext uri="{0D108BD9-81ED-4DB2-BD59-A6C34878D82A}">
                    <a16:rowId xmlns:a16="http://schemas.microsoft.com/office/drawing/2014/main" val="2139861673"/>
                  </a:ext>
                </a:extLst>
              </a:tr>
              <a:tr h="236281">
                <a:tc>
                  <a:txBody>
                    <a:bodyPr/>
                    <a:lstStyle/>
                    <a:p>
                      <a:pPr algn="l" fontAlgn="t"/>
                      <a:r>
                        <a:rPr lang="en-GB" sz="1200">
                          <a:effectLst/>
                        </a:rPr>
                        <a:t>Table</a:t>
                      </a:r>
                    </a:p>
                  </a:txBody>
                  <a:tcPr marL="6878" marR="6878" marT="5159" marB="5159">
                    <a:lnL w="12700" cap="flat" cmpd="sng" algn="ctr">
                      <a:solidFill>
                        <a:srgbClr val="082B0B"/>
                      </a:solidFill>
                      <a:prstDash val="solid"/>
                      <a:round/>
                      <a:headEnd type="none" w="med" len="med"/>
                      <a:tailEnd type="none" w="med" len="med"/>
                    </a:lnL>
                    <a:lnR w="12700" cap="flat" cmpd="sng" algn="ctr">
                      <a:solidFill>
                        <a:srgbClr val="682B0B"/>
                      </a:solidFill>
                      <a:prstDash val="solid"/>
                      <a:round/>
                      <a:headEnd type="none" w="med" len="med"/>
                      <a:tailEnd type="none" w="med" len="med"/>
                    </a:lnR>
                    <a:lnT w="4763" cap="flat" cmpd="sng" algn="ctr">
                      <a:solidFill>
                        <a:srgbClr val="38280B"/>
                      </a:solidFill>
                      <a:prstDash val="solid"/>
                      <a:round/>
                      <a:headEnd type="none" w="med" len="med"/>
                      <a:tailEnd type="none" w="med" len="med"/>
                    </a:lnT>
                    <a:lnB w="4763" cap="flat" cmpd="sng" algn="ctr">
                      <a:solidFill>
                        <a:srgbClr val="082B0B"/>
                      </a:solidFill>
                      <a:prstDash val="solid"/>
                      <a:round/>
                      <a:headEnd type="none" w="med" len="med"/>
                      <a:tailEnd type="none" w="med" len="med"/>
                    </a:lnB>
                  </a:tcPr>
                </a:tc>
                <a:tc>
                  <a:txBody>
                    <a:bodyPr/>
                    <a:lstStyle/>
                    <a:p>
                      <a:pPr algn="l" fontAlgn="t"/>
                      <a:r>
                        <a:rPr lang="en-GB" sz="1200">
                          <a:effectLst/>
                        </a:rPr>
                        <a:t>Max size</a:t>
                      </a:r>
                    </a:p>
                  </a:txBody>
                  <a:tcPr marL="6878" marR="6878" marT="5159" marB="5159">
                    <a:lnL w="12700" cap="flat" cmpd="sng" algn="ctr">
                      <a:solidFill>
                        <a:srgbClr val="682B0B"/>
                      </a:solidFill>
                      <a:prstDash val="solid"/>
                      <a:round/>
                      <a:headEnd type="none" w="med" len="med"/>
                      <a:tailEnd type="none" w="med" len="med"/>
                    </a:lnL>
                    <a:lnR w="12700" cap="flat" cmpd="sng" algn="ctr">
                      <a:solidFill>
                        <a:srgbClr val="78270B"/>
                      </a:solidFill>
                      <a:prstDash val="solid"/>
                      <a:round/>
                      <a:headEnd type="none" w="med" len="med"/>
                      <a:tailEnd type="none" w="med" len="med"/>
                    </a:lnR>
                    <a:lnT w="4763" cap="flat" cmpd="sng" algn="ctr">
                      <a:solidFill>
                        <a:srgbClr val="A82A0B"/>
                      </a:solidFill>
                      <a:prstDash val="solid"/>
                      <a:round/>
                      <a:headEnd type="none" w="med" len="med"/>
                      <a:tailEnd type="none" w="med" len="med"/>
                    </a:lnT>
                    <a:lnB w="4763" cap="flat" cmpd="sng" algn="ctr">
                      <a:solidFill>
                        <a:srgbClr val="682B0B"/>
                      </a:solidFill>
                      <a:prstDash val="solid"/>
                      <a:round/>
                      <a:headEnd type="none" w="med" len="med"/>
                      <a:tailEnd type="none" w="med" len="med"/>
                    </a:lnB>
                  </a:tcPr>
                </a:tc>
                <a:tc>
                  <a:txBody>
                    <a:bodyPr/>
                    <a:lstStyle/>
                    <a:p>
                      <a:pPr algn="l" fontAlgn="t"/>
                      <a:r>
                        <a:rPr lang="en-GB" sz="1200">
                          <a:effectLst/>
                        </a:rPr>
                        <a:t>60 TB compressed on disk</a:t>
                      </a:r>
                    </a:p>
                  </a:txBody>
                  <a:tcPr marL="6878" marR="6878" marT="5159" marB="5159">
                    <a:lnL w="12700" cap="flat" cmpd="sng" algn="ctr">
                      <a:solidFill>
                        <a:srgbClr val="78270B"/>
                      </a:solidFill>
                      <a:prstDash val="solid"/>
                      <a:round/>
                      <a:headEnd type="none" w="med" len="med"/>
                      <a:tailEnd type="none" w="med" len="med"/>
                    </a:lnL>
                    <a:lnR w="12700" cap="flat" cmpd="sng" algn="ctr">
                      <a:solidFill>
                        <a:srgbClr val="A82A0B"/>
                      </a:solidFill>
                      <a:prstDash val="solid"/>
                      <a:round/>
                      <a:headEnd type="none" w="med" len="med"/>
                      <a:tailEnd type="none" w="med" len="med"/>
                    </a:lnR>
                    <a:lnT w="4763" cap="flat" cmpd="sng" algn="ctr">
                      <a:solidFill>
                        <a:srgbClr val="D8270B"/>
                      </a:solidFill>
                      <a:prstDash val="solid"/>
                      <a:round/>
                      <a:headEnd type="none" w="med" len="med"/>
                      <a:tailEnd type="none" w="med" len="med"/>
                    </a:lnT>
                    <a:lnB w="4763" cap="flat" cmpd="sng" algn="ctr">
                      <a:solidFill>
                        <a:srgbClr val="A82A0B"/>
                      </a:solidFill>
                      <a:prstDash val="solid"/>
                      <a:round/>
                      <a:headEnd type="none" w="med" len="med"/>
                      <a:tailEnd type="none" w="med" len="med"/>
                    </a:lnB>
                  </a:tcPr>
                </a:tc>
                <a:extLst>
                  <a:ext uri="{0D108BD9-81ED-4DB2-BD59-A6C34878D82A}">
                    <a16:rowId xmlns:a16="http://schemas.microsoft.com/office/drawing/2014/main" val="3628929853"/>
                  </a:ext>
                </a:extLst>
              </a:tr>
              <a:tr h="236281">
                <a:tc>
                  <a:txBody>
                    <a:bodyPr/>
                    <a:lstStyle/>
                    <a:p>
                      <a:pPr algn="l" fontAlgn="t"/>
                      <a:r>
                        <a:rPr lang="en-GB" sz="1200">
                          <a:effectLst/>
                        </a:rPr>
                        <a:t>Table</a:t>
                      </a:r>
                    </a:p>
                  </a:txBody>
                  <a:tcPr marL="6878" marR="6878" marT="5159" marB="5159">
                    <a:lnL w="12700" cap="flat" cmpd="sng" algn="ctr">
                      <a:solidFill>
                        <a:srgbClr val="A82A0B"/>
                      </a:solidFill>
                      <a:prstDash val="solid"/>
                      <a:round/>
                      <a:headEnd type="none" w="med" len="med"/>
                      <a:tailEnd type="none" w="med" len="med"/>
                    </a:lnL>
                    <a:lnR w="12700" cap="flat" cmpd="sng" algn="ctr">
                      <a:solidFill>
                        <a:srgbClr val="A82A0B"/>
                      </a:solidFill>
                      <a:prstDash val="solid"/>
                      <a:round/>
                      <a:headEnd type="none" w="med" len="med"/>
                      <a:tailEnd type="none" w="med" len="med"/>
                    </a:lnR>
                    <a:lnT w="4763" cap="flat" cmpd="sng" algn="ctr">
                      <a:solidFill>
                        <a:srgbClr val="082B0B"/>
                      </a:solidFill>
                      <a:prstDash val="solid"/>
                      <a:round/>
                      <a:headEnd type="none" w="med" len="med"/>
                      <a:tailEnd type="none" w="med" len="med"/>
                    </a:lnT>
                    <a:lnB w="4763" cap="flat" cmpd="sng" algn="ctr">
                      <a:solidFill>
                        <a:srgbClr val="F82B0B"/>
                      </a:solidFill>
                      <a:prstDash val="solid"/>
                      <a:round/>
                      <a:headEnd type="none" w="med" len="med"/>
                      <a:tailEnd type="none" w="med" len="med"/>
                    </a:lnB>
                  </a:tcPr>
                </a:tc>
                <a:tc>
                  <a:txBody>
                    <a:bodyPr/>
                    <a:lstStyle/>
                    <a:p>
                      <a:pPr algn="l" fontAlgn="t"/>
                      <a:r>
                        <a:rPr lang="en-GB" sz="1200">
                          <a:effectLst/>
                        </a:rPr>
                        <a:t>Tables per database</a:t>
                      </a:r>
                    </a:p>
                  </a:txBody>
                  <a:tcPr marL="6878" marR="6878" marT="5159" marB="5159">
                    <a:lnL w="12700" cap="flat" cmpd="sng" algn="ctr">
                      <a:solidFill>
                        <a:srgbClr val="A82A0B"/>
                      </a:solidFill>
                      <a:prstDash val="solid"/>
                      <a:round/>
                      <a:headEnd type="none" w="med" len="med"/>
                      <a:tailEnd type="none" w="med" len="med"/>
                    </a:lnL>
                    <a:lnR w="12700" cap="flat" cmpd="sng" algn="ctr">
                      <a:solidFill>
                        <a:srgbClr val="682B0B"/>
                      </a:solidFill>
                      <a:prstDash val="solid"/>
                      <a:round/>
                      <a:headEnd type="none" w="med" len="med"/>
                      <a:tailEnd type="none" w="med" len="med"/>
                    </a:lnR>
                    <a:lnT w="4763" cap="flat" cmpd="sng" algn="ctr">
                      <a:solidFill>
                        <a:srgbClr val="682B0B"/>
                      </a:solidFill>
                      <a:prstDash val="solid"/>
                      <a:round/>
                      <a:headEnd type="none" w="med" len="med"/>
                      <a:tailEnd type="none" w="med" len="med"/>
                    </a:lnT>
                    <a:lnB w="4763" cap="flat" cmpd="sng" algn="ctr">
                      <a:solidFill>
                        <a:srgbClr val="682B0B"/>
                      </a:solidFill>
                      <a:prstDash val="solid"/>
                      <a:round/>
                      <a:headEnd type="none" w="med" len="med"/>
                      <a:tailEnd type="none" w="med" len="med"/>
                    </a:lnB>
                  </a:tcPr>
                </a:tc>
                <a:tc>
                  <a:txBody>
                    <a:bodyPr/>
                    <a:lstStyle/>
                    <a:p>
                      <a:pPr algn="l" fontAlgn="t"/>
                      <a:r>
                        <a:rPr lang="en-GB" sz="1200">
                          <a:effectLst/>
                        </a:rPr>
                        <a:t>100,000</a:t>
                      </a:r>
                    </a:p>
                  </a:txBody>
                  <a:tcPr marL="6878" marR="6878" marT="5159" marB="5159">
                    <a:lnL w="12700" cap="flat" cmpd="sng" algn="ctr">
                      <a:solidFill>
                        <a:srgbClr val="682B0B"/>
                      </a:solidFill>
                      <a:prstDash val="solid"/>
                      <a:round/>
                      <a:headEnd type="none" w="med" len="med"/>
                      <a:tailEnd type="none" w="med" len="med"/>
                    </a:lnL>
                    <a:lnR w="12700" cap="flat" cmpd="sng" algn="ctr">
                      <a:solidFill>
                        <a:srgbClr val="C82B0B"/>
                      </a:solidFill>
                      <a:prstDash val="solid"/>
                      <a:round/>
                      <a:headEnd type="none" w="med" len="med"/>
                      <a:tailEnd type="none" w="med" len="med"/>
                    </a:lnR>
                    <a:lnT w="4763" cap="flat" cmpd="sng" algn="ctr">
                      <a:solidFill>
                        <a:srgbClr val="A82A0B"/>
                      </a:solidFill>
                      <a:prstDash val="solid"/>
                      <a:round/>
                      <a:headEnd type="none" w="med" len="med"/>
                      <a:tailEnd type="none" w="med" len="med"/>
                    </a:lnT>
                    <a:lnB w="4763" cap="flat" cmpd="sng" algn="ctr">
                      <a:solidFill>
                        <a:srgbClr val="78270B"/>
                      </a:solidFill>
                      <a:prstDash val="solid"/>
                      <a:round/>
                      <a:headEnd type="none" w="med" len="med"/>
                      <a:tailEnd type="none" w="med" len="med"/>
                    </a:lnB>
                  </a:tcPr>
                </a:tc>
                <a:extLst>
                  <a:ext uri="{0D108BD9-81ED-4DB2-BD59-A6C34878D82A}">
                    <a16:rowId xmlns:a16="http://schemas.microsoft.com/office/drawing/2014/main" val="2638167511"/>
                  </a:ext>
                </a:extLst>
              </a:tr>
              <a:tr h="236281">
                <a:tc>
                  <a:txBody>
                    <a:bodyPr/>
                    <a:lstStyle/>
                    <a:p>
                      <a:pPr algn="l" fontAlgn="t"/>
                      <a:r>
                        <a:rPr lang="en-GB" sz="1200">
                          <a:effectLst/>
                        </a:rPr>
                        <a:t>Table</a:t>
                      </a:r>
                    </a:p>
                  </a:txBody>
                  <a:tcPr marL="6878" marR="6878" marT="5159" marB="5159">
                    <a:lnL w="12700" cap="flat" cmpd="sng" algn="ctr">
                      <a:solidFill>
                        <a:srgbClr val="682B0B"/>
                      </a:solidFill>
                      <a:prstDash val="solid"/>
                      <a:round/>
                      <a:headEnd type="none" w="med" len="med"/>
                      <a:tailEnd type="none" w="med" len="med"/>
                    </a:lnL>
                    <a:lnR w="12700" cap="flat" cmpd="sng" algn="ctr">
                      <a:solidFill>
                        <a:srgbClr val="582C0B"/>
                      </a:solidFill>
                      <a:prstDash val="solid"/>
                      <a:round/>
                      <a:headEnd type="none" w="med" len="med"/>
                      <a:tailEnd type="none" w="med" len="med"/>
                    </a:lnR>
                    <a:lnT w="4763" cap="flat" cmpd="sng" algn="ctr">
                      <a:solidFill>
                        <a:srgbClr val="F82B0B"/>
                      </a:solidFill>
                      <a:prstDash val="solid"/>
                      <a:round/>
                      <a:headEnd type="none" w="med" len="med"/>
                      <a:tailEnd type="none" w="med" len="med"/>
                    </a:lnT>
                    <a:lnB w="4763" cap="flat" cmpd="sng" algn="ctr">
                      <a:solidFill>
                        <a:srgbClr val="882C0B"/>
                      </a:solidFill>
                      <a:prstDash val="solid"/>
                      <a:round/>
                      <a:headEnd type="none" w="med" len="med"/>
                      <a:tailEnd type="none" w="med" len="med"/>
                    </a:lnB>
                  </a:tcPr>
                </a:tc>
                <a:tc>
                  <a:txBody>
                    <a:bodyPr/>
                    <a:lstStyle/>
                    <a:p>
                      <a:pPr algn="l" fontAlgn="t"/>
                      <a:r>
                        <a:rPr lang="en-GB" sz="1200">
                          <a:effectLst/>
                        </a:rPr>
                        <a:t>Columns per table</a:t>
                      </a:r>
                    </a:p>
                  </a:txBody>
                  <a:tcPr marL="6878" marR="6878" marT="5159" marB="5159">
                    <a:lnL w="12700" cap="flat" cmpd="sng" algn="ctr">
                      <a:solidFill>
                        <a:srgbClr val="582C0B"/>
                      </a:solidFill>
                      <a:prstDash val="solid"/>
                      <a:round/>
                      <a:headEnd type="none" w="med" len="med"/>
                      <a:tailEnd type="none" w="med" len="med"/>
                    </a:lnL>
                    <a:lnR w="12700" cap="flat" cmpd="sng" algn="ctr">
                      <a:solidFill>
                        <a:srgbClr val="C82B0B"/>
                      </a:solidFill>
                      <a:prstDash val="solid"/>
                      <a:round/>
                      <a:headEnd type="none" w="med" len="med"/>
                      <a:tailEnd type="none" w="med" len="med"/>
                    </a:lnR>
                    <a:lnT w="4763" cap="flat" cmpd="sng" algn="ctr">
                      <a:solidFill>
                        <a:srgbClr val="682B0B"/>
                      </a:solidFill>
                      <a:prstDash val="solid"/>
                      <a:round/>
                      <a:headEnd type="none" w="med" len="med"/>
                      <a:tailEnd type="none" w="med" len="med"/>
                    </a:lnT>
                    <a:lnB w="4763" cap="flat" cmpd="sng" algn="ctr">
                      <a:solidFill>
                        <a:srgbClr val="78270B"/>
                      </a:solidFill>
                      <a:prstDash val="solid"/>
                      <a:round/>
                      <a:headEnd type="none" w="med" len="med"/>
                      <a:tailEnd type="none" w="med" len="med"/>
                    </a:lnB>
                  </a:tcPr>
                </a:tc>
                <a:tc>
                  <a:txBody>
                    <a:bodyPr/>
                    <a:lstStyle/>
                    <a:p>
                      <a:pPr algn="l" fontAlgn="t"/>
                      <a:r>
                        <a:rPr lang="en-GB" sz="1200">
                          <a:effectLst/>
                        </a:rPr>
                        <a:t>1024 columns</a:t>
                      </a:r>
                    </a:p>
                  </a:txBody>
                  <a:tcPr marL="6878" marR="6878" marT="5159" marB="5159">
                    <a:lnL w="12700" cap="flat" cmpd="sng" algn="ctr">
                      <a:solidFill>
                        <a:srgbClr val="C82B0B"/>
                      </a:solidFill>
                      <a:prstDash val="solid"/>
                      <a:round/>
                      <a:headEnd type="none" w="med" len="med"/>
                      <a:tailEnd type="none" w="med" len="med"/>
                    </a:lnL>
                    <a:lnR w="12700" cap="flat" cmpd="sng" algn="ctr">
                      <a:solidFill>
                        <a:srgbClr val="882C0B"/>
                      </a:solidFill>
                      <a:prstDash val="solid"/>
                      <a:round/>
                      <a:headEnd type="none" w="med" len="med"/>
                      <a:tailEnd type="none" w="med" len="med"/>
                    </a:lnR>
                    <a:lnT w="4763" cap="flat" cmpd="sng" algn="ctr">
                      <a:solidFill>
                        <a:srgbClr val="78270B"/>
                      </a:solidFill>
                      <a:prstDash val="solid"/>
                      <a:round/>
                      <a:headEnd type="none" w="med" len="med"/>
                      <a:tailEnd type="none" w="med" len="med"/>
                    </a:lnT>
                    <a:lnB w="4763" cap="flat" cmpd="sng" algn="ctr">
                      <a:solidFill>
                        <a:srgbClr val="D8300B"/>
                      </a:solidFill>
                      <a:prstDash val="solid"/>
                      <a:round/>
                      <a:headEnd type="none" w="med" len="med"/>
                      <a:tailEnd type="none" w="med" len="med"/>
                    </a:lnB>
                  </a:tcPr>
                </a:tc>
                <a:extLst>
                  <a:ext uri="{0D108BD9-81ED-4DB2-BD59-A6C34878D82A}">
                    <a16:rowId xmlns:a16="http://schemas.microsoft.com/office/drawing/2014/main" val="4135818967"/>
                  </a:ext>
                </a:extLst>
              </a:tr>
              <a:tr h="236281">
                <a:tc>
                  <a:txBody>
                    <a:bodyPr/>
                    <a:lstStyle/>
                    <a:p>
                      <a:pPr algn="l" fontAlgn="t"/>
                      <a:r>
                        <a:rPr lang="en-GB" sz="1200">
                          <a:effectLst/>
                        </a:rPr>
                        <a:t>Table</a:t>
                      </a:r>
                    </a:p>
                  </a:txBody>
                  <a:tcPr marL="6878" marR="6878" marT="5159" marB="5159">
                    <a:lnL w="12700" cap="flat" cmpd="sng" algn="ctr">
                      <a:solidFill>
                        <a:srgbClr val="582C0B"/>
                      </a:solidFill>
                      <a:prstDash val="solid"/>
                      <a:round/>
                      <a:headEnd type="none" w="med" len="med"/>
                      <a:tailEnd type="none" w="med" len="med"/>
                    </a:lnL>
                    <a:lnR w="12700" cap="flat" cmpd="sng" algn="ctr">
                      <a:solidFill>
                        <a:srgbClr val="882C0B"/>
                      </a:solidFill>
                      <a:prstDash val="solid"/>
                      <a:round/>
                      <a:headEnd type="none" w="med" len="med"/>
                      <a:tailEnd type="none" w="med" len="med"/>
                    </a:lnR>
                    <a:lnT w="4763" cap="flat" cmpd="sng" algn="ctr">
                      <a:solidFill>
                        <a:srgbClr val="882C0B"/>
                      </a:solidFill>
                      <a:prstDash val="solid"/>
                      <a:round/>
                      <a:headEnd type="none" w="med" len="med"/>
                      <a:tailEnd type="none" w="med" len="med"/>
                    </a:lnT>
                    <a:lnB w="4763" cap="flat" cmpd="sng" algn="ctr">
                      <a:solidFill>
                        <a:srgbClr val="182D0B"/>
                      </a:solidFill>
                      <a:prstDash val="solid"/>
                      <a:round/>
                      <a:headEnd type="none" w="med" len="med"/>
                      <a:tailEnd type="none" w="med" len="med"/>
                    </a:lnB>
                  </a:tcPr>
                </a:tc>
                <a:tc>
                  <a:txBody>
                    <a:bodyPr/>
                    <a:lstStyle/>
                    <a:p>
                      <a:pPr algn="l" fontAlgn="t"/>
                      <a:r>
                        <a:rPr lang="en-GB" sz="1200">
                          <a:effectLst/>
                        </a:rPr>
                        <a:t>Bytes per column</a:t>
                      </a:r>
                    </a:p>
                  </a:txBody>
                  <a:tcPr marL="6878" marR="6878" marT="5159" marB="5159">
                    <a:lnL w="12700" cap="flat" cmpd="sng" algn="ctr">
                      <a:solidFill>
                        <a:srgbClr val="882C0B"/>
                      </a:solidFill>
                      <a:prstDash val="solid"/>
                      <a:round/>
                      <a:headEnd type="none" w="med" len="med"/>
                      <a:tailEnd type="none" w="med" len="med"/>
                    </a:lnL>
                    <a:lnR w="12700" cap="flat" cmpd="sng" algn="ctr">
                      <a:solidFill>
                        <a:srgbClr val="B8320B"/>
                      </a:solidFill>
                      <a:prstDash val="solid"/>
                      <a:round/>
                      <a:headEnd type="none" w="med" len="med"/>
                      <a:tailEnd type="none" w="med" len="med"/>
                    </a:lnR>
                    <a:lnT w="4763" cap="flat" cmpd="sng" algn="ctr">
                      <a:solidFill>
                        <a:srgbClr val="78270B"/>
                      </a:solidFill>
                      <a:prstDash val="solid"/>
                      <a:round/>
                      <a:headEnd type="none" w="med" len="med"/>
                      <a:tailEnd type="none" w="med" len="med"/>
                    </a:lnT>
                    <a:lnB w="4763" cap="flat" cmpd="sng" algn="ctr">
                      <a:solidFill>
                        <a:srgbClr val="682E0B"/>
                      </a:solidFill>
                      <a:prstDash val="solid"/>
                      <a:round/>
                      <a:headEnd type="none" w="med" len="med"/>
                      <a:tailEnd type="none" w="med" len="med"/>
                    </a:lnB>
                  </a:tcPr>
                </a:tc>
                <a:tc>
                  <a:txBody>
                    <a:bodyPr/>
                    <a:lstStyle/>
                    <a:p>
                      <a:pPr algn="l" fontAlgn="t"/>
                      <a:r>
                        <a:rPr lang="en-GB" sz="1200">
                          <a:effectLst/>
                        </a:rPr>
                        <a:t>Dependent on column </a:t>
                      </a:r>
                      <a:r>
                        <a:rPr lang="en-GB" sz="1200" u="none" strike="noStrike">
                          <a:effectLst/>
                          <a:hlinkClick r:id="rId2"/>
                        </a:rPr>
                        <a:t>data type</a:t>
                      </a:r>
                      <a:r>
                        <a:rPr lang="en-GB" sz="1200">
                          <a:effectLst/>
                        </a:rPr>
                        <a:t>. Limit is 8000 for char data types, 4000 for nvarchar, or 2 GB for MAX data types.</a:t>
                      </a:r>
                    </a:p>
                  </a:txBody>
                  <a:tcPr marL="6878" marR="6878" marT="5159" marB="5159">
                    <a:lnL w="12700" cap="flat" cmpd="sng" algn="ctr">
                      <a:solidFill>
                        <a:srgbClr val="B8320B"/>
                      </a:solidFill>
                      <a:prstDash val="solid"/>
                      <a:round/>
                      <a:headEnd type="none" w="med" len="med"/>
                      <a:tailEnd type="none" w="med" len="med"/>
                    </a:lnL>
                    <a:lnR w="12700" cap="flat" cmpd="sng" algn="ctr">
                      <a:solidFill>
                        <a:srgbClr val="E82C0B"/>
                      </a:solidFill>
                      <a:prstDash val="solid"/>
                      <a:round/>
                      <a:headEnd type="none" w="med" len="med"/>
                      <a:tailEnd type="none" w="med" len="med"/>
                    </a:lnR>
                    <a:lnT w="4763" cap="flat" cmpd="sng" algn="ctr">
                      <a:solidFill>
                        <a:srgbClr val="D8300B"/>
                      </a:solidFill>
                      <a:prstDash val="solid"/>
                      <a:round/>
                      <a:headEnd type="none" w="med" len="med"/>
                      <a:tailEnd type="none" w="med" len="med"/>
                    </a:lnT>
                    <a:lnB w="4763" cap="flat" cmpd="sng" algn="ctr">
                      <a:solidFill>
                        <a:srgbClr val="182D0B"/>
                      </a:solidFill>
                      <a:prstDash val="solid"/>
                      <a:round/>
                      <a:headEnd type="none" w="med" len="med"/>
                      <a:tailEnd type="none" w="med" len="med"/>
                    </a:lnB>
                  </a:tcPr>
                </a:tc>
                <a:extLst>
                  <a:ext uri="{0D108BD9-81ED-4DB2-BD59-A6C34878D82A}">
                    <a16:rowId xmlns:a16="http://schemas.microsoft.com/office/drawing/2014/main" val="3546813142"/>
                  </a:ext>
                </a:extLst>
              </a:tr>
              <a:tr h="1354592">
                <a:tc>
                  <a:txBody>
                    <a:bodyPr/>
                    <a:lstStyle/>
                    <a:p>
                      <a:pPr algn="l" fontAlgn="t"/>
                      <a:r>
                        <a:rPr lang="en-GB" sz="1200">
                          <a:effectLst/>
                        </a:rPr>
                        <a:t>Table</a:t>
                      </a:r>
                    </a:p>
                  </a:txBody>
                  <a:tcPr marL="6878" marR="6878" marT="5159" marB="5159">
                    <a:lnL w="12700" cap="flat" cmpd="sng" algn="ctr">
                      <a:solidFill>
                        <a:srgbClr val="A82D0B"/>
                      </a:solidFill>
                      <a:prstDash val="solid"/>
                      <a:round/>
                      <a:headEnd type="none" w="med" len="med"/>
                      <a:tailEnd type="none" w="med" len="med"/>
                    </a:lnL>
                    <a:lnR w="12700" cap="flat" cmpd="sng" algn="ctr">
                      <a:solidFill>
                        <a:srgbClr val="78300B"/>
                      </a:solidFill>
                      <a:prstDash val="solid"/>
                      <a:round/>
                      <a:headEnd type="none" w="med" len="med"/>
                      <a:tailEnd type="none" w="med" len="med"/>
                    </a:lnR>
                    <a:lnT w="4763" cap="flat" cmpd="sng" algn="ctr">
                      <a:solidFill>
                        <a:srgbClr val="182D0B"/>
                      </a:solidFill>
                      <a:prstDash val="solid"/>
                      <a:round/>
                      <a:headEnd type="none" w="med" len="med"/>
                      <a:tailEnd type="none" w="med" len="med"/>
                    </a:lnT>
                    <a:lnB w="4763" cap="flat" cmpd="sng" algn="ctr">
                      <a:solidFill>
                        <a:srgbClr val="482D0B"/>
                      </a:solidFill>
                      <a:prstDash val="solid"/>
                      <a:round/>
                      <a:headEnd type="none" w="med" len="med"/>
                      <a:tailEnd type="none" w="med" len="med"/>
                    </a:lnB>
                  </a:tcPr>
                </a:tc>
                <a:tc>
                  <a:txBody>
                    <a:bodyPr/>
                    <a:lstStyle/>
                    <a:p>
                      <a:pPr algn="l" fontAlgn="t"/>
                      <a:r>
                        <a:rPr lang="en-GB" sz="1200">
                          <a:effectLst/>
                        </a:rPr>
                        <a:t>Bytes per row, defined size</a:t>
                      </a:r>
                    </a:p>
                  </a:txBody>
                  <a:tcPr marL="6878" marR="6878" marT="5159" marB="5159">
                    <a:lnL w="12700" cap="flat" cmpd="sng" algn="ctr">
                      <a:solidFill>
                        <a:srgbClr val="78300B"/>
                      </a:solidFill>
                      <a:prstDash val="solid"/>
                      <a:round/>
                      <a:headEnd type="none" w="med" len="med"/>
                      <a:tailEnd type="none" w="med" len="med"/>
                    </a:lnL>
                    <a:lnR w="12700" cap="flat" cmpd="sng" algn="ctr">
                      <a:solidFill>
                        <a:srgbClr val="B8320B"/>
                      </a:solidFill>
                      <a:prstDash val="solid"/>
                      <a:round/>
                      <a:headEnd type="none" w="med" len="med"/>
                      <a:tailEnd type="none" w="med" len="med"/>
                    </a:lnR>
                    <a:lnT w="4763" cap="flat" cmpd="sng" algn="ctr">
                      <a:solidFill>
                        <a:srgbClr val="682E0B"/>
                      </a:solidFill>
                      <a:prstDash val="solid"/>
                      <a:round/>
                      <a:headEnd type="none" w="med" len="med"/>
                      <a:tailEnd type="none" w="med" len="med"/>
                    </a:lnT>
                    <a:lnB w="4763" cap="flat" cmpd="sng" algn="ctr">
                      <a:solidFill>
                        <a:srgbClr val="B8320B"/>
                      </a:solidFill>
                      <a:prstDash val="solid"/>
                      <a:round/>
                      <a:headEnd type="none" w="med" len="med"/>
                      <a:tailEnd type="none" w="med" len="med"/>
                    </a:lnB>
                  </a:tcPr>
                </a:tc>
                <a:tc>
                  <a:txBody>
                    <a:bodyPr/>
                    <a:lstStyle/>
                    <a:p>
                      <a:pPr algn="l" fontAlgn="t"/>
                      <a:r>
                        <a:rPr lang="en-GB" sz="1200">
                          <a:effectLst/>
                        </a:rPr>
                        <a:t>8060 bytes</a:t>
                      </a:r>
                      <a:br>
                        <a:rPr lang="en-GB" sz="1200">
                          <a:effectLst/>
                        </a:rPr>
                      </a:br>
                      <a:br>
                        <a:rPr lang="en-GB" sz="1200">
                          <a:effectLst/>
                        </a:rPr>
                      </a:br>
                      <a:r>
                        <a:rPr lang="en-GB" sz="1200">
                          <a:effectLst/>
                        </a:rPr>
                        <a:t>The number of bytes per row is calculated in the same manner as it is for SQL Server with page compression. Like SQL Server, SQL Data Warehouse supports row-overflow storage, which enables </a:t>
                      </a:r>
                      <a:r>
                        <a:rPr lang="en-GB" sz="1200" b="1">
                          <a:effectLst/>
                        </a:rPr>
                        <a:t>variable length columns</a:t>
                      </a:r>
                      <a:r>
                        <a:rPr lang="en-GB" sz="1200">
                          <a:effectLst/>
                        </a:rPr>
                        <a:t> to be pushed off-row. When variable length rows are pushed off-row, only 24-byte root is stored in the main record. For more information, see </a:t>
                      </a:r>
                      <a:r>
                        <a:rPr lang="en-GB" sz="1200" u="none" strike="noStrike">
                          <a:effectLst/>
                          <a:hlinkClick r:id="rId3"/>
                        </a:rPr>
                        <a:t>Row-Overflow Data Exceeding 8-KB</a:t>
                      </a:r>
                      <a:r>
                        <a:rPr lang="en-GB" sz="1200">
                          <a:effectLst/>
                        </a:rPr>
                        <a:t>.</a:t>
                      </a:r>
                    </a:p>
                  </a:txBody>
                  <a:tcPr marL="6878" marR="6878" marT="5159" marB="5159">
                    <a:lnL w="12700" cap="flat" cmpd="sng" algn="ctr">
                      <a:solidFill>
                        <a:srgbClr val="B8320B"/>
                      </a:solidFill>
                      <a:prstDash val="solid"/>
                      <a:round/>
                      <a:headEnd type="none" w="med" len="med"/>
                      <a:tailEnd type="none" w="med" len="med"/>
                    </a:lnL>
                    <a:lnR w="12700" cap="flat" cmpd="sng" algn="ctr">
                      <a:solidFill>
                        <a:srgbClr val="E82F0B"/>
                      </a:solidFill>
                      <a:prstDash val="solid"/>
                      <a:round/>
                      <a:headEnd type="none" w="med" len="med"/>
                      <a:tailEnd type="none" w="med" len="med"/>
                    </a:lnR>
                    <a:lnT w="4763" cap="flat" cmpd="sng" algn="ctr">
                      <a:solidFill>
                        <a:srgbClr val="182D0B"/>
                      </a:solidFill>
                      <a:prstDash val="solid"/>
                      <a:round/>
                      <a:headEnd type="none" w="med" len="med"/>
                      <a:tailEnd type="none" w="med" len="med"/>
                    </a:lnT>
                    <a:lnB w="4763" cap="flat" cmpd="sng" algn="ctr">
                      <a:solidFill>
                        <a:srgbClr val="18300B"/>
                      </a:solidFill>
                      <a:prstDash val="solid"/>
                      <a:round/>
                      <a:headEnd type="none" w="med" len="med"/>
                      <a:tailEnd type="none" w="med" len="med"/>
                    </a:lnB>
                  </a:tcPr>
                </a:tc>
                <a:extLst>
                  <a:ext uri="{0D108BD9-81ED-4DB2-BD59-A6C34878D82A}">
                    <a16:rowId xmlns:a16="http://schemas.microsoft.com/office/drawing/2014/main" val="1600443235"/>
                  </a:ext>
                </a:extLst>
              </a:tr>
              <a:tr h="1130930">
                <a:tc>
                  <a:txBody>
                    <a:bodyPr/>
                    <a:lstStyle/>
                    <a:p>
                      <a:pPr algn="l" fontAlgn="t"/>
                      <a:r>
                        <a:rPr lang="en-GB" sz="1200">
                          <a:effectLst/>
                        </a:rPr>
                        <a:t>Table</a:t>
                      </a:r>
                    </a:p>
                  </a:txBody>
                  <a:tcPr marL="6878" marR="6878" marT="5159" marB="5159">
                    <a:lnL w="12700" cap="flat" cmpd="sng" algn="ctr">
                      <a:solidFill>
                        <a:srgbClr val="78300B"/>
                      </a:solidFill>
                      <a:prstDash val="solid"/>
                      <a:round/>
                      <a:headEnd type="none" w="med" len="med"/>
                      <a:tailEnd type="none" w="med" len="med"/>
                    </a:lnL>
                    <a:lnR w="12700" cap="flat" cmpd="sng" algn="ctr">
                      <a:solidFill>
                        <a:srgbClr val="D8300B"/>
                      </a:solidFill>
                      <a:prstDash val="solid"/>
                      <a:round/>
                      <a:headEnd type="none" w="med" len="med"/>
                      <a:tailEnd type="none" w="med" len="med"/>
                    </a:lnR>
                    <a:lnT w="4763" cap="flat" cmpd="sng" algn="ctr">
                      <a:solidFill>
                        <a:srgbClr val="482D0B"/>
                      </a:solidFill>
                      <a:prstDash val="solid"/>
                      <a:round/>
                      <a:headEnd type="none" w="med" len="med"/>
                      <a:tailEnd type="none" w="med" len="med"/>
                    </a:lnT>
                    <a:lnB w="4763" cap="flat" cmpd="sng" algn="ctr">
                      <a:solidFill>
                        <a:srgbClr val="D8300B"/>
                      </a:solidFill>
                      <a:prstDash val="solid"/>
                      <a:round/>
                      <a:headEnd type="none" w="med" len="med"/>
                      <a:tailEnd type="none" w="med" len="med"/>
                    </a:lnB>
                  </a:tcPr>
                </a:tc>
                <a:tc>
                  <a:txBody>
                    <a:bodyPr/>
                    <a:lstStyle/>
                    <a:p>
                      <a:pPr algn="l" fontAlgn="t"/>
                      <a:r>
                        <a:rPr lang="en-GB" sz="1200" dirty="0">
                          <a:effectLst/>
                        </a:rPr>
                        <a:t>Partitions per table</a:t>
                      </a:r>
                    </a:p>
                  </a:txBody>
                  <a:tcPr marL="6878" marR="6878" marT="5159" marB="5159">
                    <a:lnL w="12700" cap="flat" cmpd="sng" algn="ctr">
                      <a:solidFill>
                        <a:srgbClr val="D8300B"/>
                      </a:solidFill>
                      <a:prstDash val="solid"/>
                      <a:round/>
                      <a:headEnd type="none" w="med" len="med"/>
                      <a:tailEnd type="none" w="med" len="med"/>
                    </a:lnL>
                    <a:lnR w="12700" cap="flat" cmpd="sng" algn="ctr">
                      <a:solidFill>
                        <a:srgbClr val="68310B"/>
                      </a:solidFill>
                      <a:prstDash val="solid"/>
                      <a:round/>
                      <a:headEnd type="none" w="med" len="med"/>
                      <a:tailEnd type="none" w="med" len="med"/>
                    </a:lnR>
                    <a:lnT w="4763" cap="flat" cmpd="sng" algn="ctr">
                      <a:solidFill>
                        <a:srgbClr val="B8320B"/>
                      </a:solidFill>
                      <a:prstDash val="solid"/>
                      <a:round/>
                      <a:headEnd type="none" w="med" len="med"/>
                      <a:tailEnd type="none" w="med" len="med"/>
                    </a:lnT>
                    <a:lnB w="4763" cap="flat" cmpd="sng" algn="ctr">
                      <a:solidFill>
                        <a:srgbClr val="282F0B"/>
                      </a:solidFill>
                      <a:prstDash val="solid"/>
                      <a:round/>
                      <a:headEnd type="none" w="med" len="med"/>
                      <a:tailEnd type="none" w="med" len="med"/>
                    </a:lnB>
                  </a:tcPr>
                </a:tc>
                <a:tc>
                  <a:txBody>
                    <a:bodyPr/>
                    <a:lstStyle/>
                    <a:p>
                      <a:pPr algn="l" fontAlgn="t"/>
                      <a:r>
                        <a:rPr lang="en-GB" sz="1200">
                          <a:effectLst/>
                        </a:rPr>
                        <a:t>15,000</a:t>
                      </a:r>
                      <a:br>
                        <a:rPr lang="en-GB" sz="1200">
                          <a:effectLst/>
                        </a:rPr>
                      </a:br>
                      <a:br>
                        <a:rPr lang="en-GB" sz="1200">
                          <a:effectLst/>
                        </a:rPr>
                      </a:br>
                      <a:r>
                        <a:rPr lang="en-GB" sz="1200">
                          <a:effectLst/>
                        </a:rPr>
                        <a:t>For high performance, we recommend minimizing the number of partitions you need while still supporting your business requirements. As the number of partitions grows, the overhead for Data Definition Language (DDL) and Data Manipulation Language (DML) operations grows and causes slower performance.</a:t>
                      </a:r>
                    </a:p>
                  </a:txBody>
                  <a:tcPr marL="6878" marR="6878" marT="5159" marB="5159">
                    <a:lnL w="12700" cap="flat" cmpd="sng" algn="ctr">
                      <a:solidFill>
                        <a:srgbClr val="68310B"/>
                      </a:solidFill>
                      <a:prstDash val="solid"/>
                      <a:round/>
                      <a:headEnd type="none" w="med" len="med"/>
                      <a:tailEnd type="none" w="med" len="med"/>
                    </a:lnL>
                    <a:lnR w="12700" cap="flat" cmpd="sng" algn="ctr">
                      <a:solidFill>
                        <a:srgbClr val="B8320B"/>
                      </a:solidFill>
                      <a:prstDash val="solid"/>
                      <a:round/>
                      <a:headEnd type="none" w="med" len="med"/>
                      <a:tailEnd type="none" w="med" len="med"/>
                    </a:lnR>
                    <a:lnT w="4763" cap="flat" cmpd="sng" algn="ctr">
                      <a:solidFill>
                        <a:srgbClr val="18300B"/>
                      </a:solidFill>
                      <a:prstDash val="solid"/>
                      <a:round/>
                      <a:headEnd type="none" w="med" len="med"/>
                      <a:tailEnd type="none" w="med" len="med"/>
                    </a:lnT>
                    <a:lnB w="4763" cap="flat" cmpd="sng" algn="ctr">
                      <a:solidFill>
                        <a:srgbClr val="48300B"/>
                      </a:solidFill>
                      <a:prstDash val="solid"/>
                      <a:round/>
                      <a:headEnd type="none" w="med" len="med"/>
                      <a:tailEnd type="none" w="med" len="med"/>
                    </a:lnB>
                  </a:tcPr>
                </a:tc>
                <a:extLst>
                  <a:ext uri="{0D108BD9-81ED-4DB2-BD59-A6C34878D82A}">
                    <a16:rowId xmlns:a16="http://schemas.microsoft.com/office/drawing/2014/main" val="2618334733"/>
                  </a:ext>
                </a:extLst>
              </a:tr>
              <a:tr h="459943">
                <a:tc>
                  <a:txBody>
                    <a:bodyPr/>
                    <a:lstStyle/>
                    <a:p>
                      <a:pPr algn="l" fontAlgn="t"/>
                      <a:r>
                        <a:rPr lang="en-GB" sz="1200">
                          <a:effectLst/>
                        </a:rPr>
                        <a:t>Table</a:t>
                      </a:r>
                    </a:p>
                  </a:txBody>
                  <a:tcPr marL="6878" marR="6878" marT="5159" marB="5159">
                    <a:lnL w="12700" cap="flat" cmpd="sng" algn="ctr">
                      <a:solidFill>
                        <a:srgbClr val="78300B"/>
                      </a:solidFill>
                      <a:prstDash val="solid"/>
                      <a:round/>
                      <a:headEnd type="none" w="med" len="med"/>
                      <a:tailEnd type="none" w="med" len="med"/>
                    </a:lnL>
                    <a:lnR w="12700" cap="flat" cmpd="sng" algn="ctr">
                      <a:solidFill>
                        <a:srgbClr val="182D0B"/>
                      </a:solidFill>
                      <a:prstDash val="solid"/>
                      <a:round/>
                      <a:headEnd type="none" w="med" len="med"/>
                      <a:tailEnd type="none" w="med" len="med"/>
                    </a:lnR>
                    <a:lnT w="4763" cap="flat" cmpd="sng" algn="ctr">
                      <a:solidFill>
                        <a:srgbClr val="D8300B"/>
                      </a:solidFill>
                      <a:prstDash val="solid"/>
                      <a:round/>
                      <a:headEnd type="none" w="med" len="med"/>
                      <a:tailEnd type="none" w="med" len="med"/>
                    </a:lnT>
                    <a:lnB w="4763" cap="flat" cmpd="sng" algn="ctr">
                      <a:solidFill>
                        <a:srgbClr val="982E0B"/>
                      </a:solidFill>
                      <a:prstDash val="solid"/>
                      <a:round/>
                      <a:headEnd type="none" w="med" len="med"/>
                      <a:tailEnd type="none" w="med" len="med"/>
                    </a:lnB>
                  </a:tcPr>
                </a:tc>
                <a:tc>
                  <a:txBody>
                    <a:bodyPr/>
                    <a:lstStyle/>
                    <a:p>
                      <a:pPr algn="l" fontAlgn="t"/>
                      <a:r>
                        <a:rPr lang="en-GB" sz="1200">
                          <a:effectLst/>
                        </a:rPr>
                        <a:t>Characters per partition boundary value.</a:t>
                      </a:r>
                    </a:p>
                  </a:txBody>
                  <a:tcPr marL="6878" marR="6878" marT="5159" marB="5159">
                    <a:lnL w="12700" cap="flat" cmpd="sng" algn="ctr">
                      <a:solidFill>
                        <a:srgbClr val="182D0B"/>
                      </a:solidFill>
                      <a:prstDash val="solid"/>
                      <a:round/>
                      <a:headEnd type="none" w="med" len="med"/>
                      <a:tailEnd type="none" w="med" len="med"/>
                    </a:lnL>
                    <a:lnR w="12700" cap="flat" cmpd="sng" algn="ctr">
                      <a:solidFill>
                        <a:srgbClr val="18300B"/>
                      </a:solidFill>
                      <a:prstDash val="solid"/>
                      <a:round/>
                      <a:headEnd type="none" w="med" len="med"/>
                      <a:tailEnd type="none" w="med" len="med"/>
                    </a:lnR>
                    <a:lnT w="4763" cap="flat" cmpd="sng" algn="ctr">
                      <a:solidFill>
                        <a:srgbClr val="282F0B"/>
                      </a:solidFill>
                      <a:prstDash val="solid"/>
                      <a:round/>
                      <a:headEnd type="none" w="med" len="med"/>
                      <a:tailEnd type="none" w="med" len="med"/>
                    </a:lnT>
                    <a:lnB w="4763" cap="flat" cmpd="sng" algn="ctr">
                      <a:solidFill>
                        <a:srgbClr val="78300B"/>
                      </a:solidFill>
                      <a:prstDash val="solid"/>
                      <a:round/>
                      <a:headEnd type="none" w="med" len="med"/>
                      <a:tailEnd type="none" w="med" len="med"/>
                    </a:lnB>
                  </a:tcPr>
                </a:tc>
                <a:tc>
                  <a:txBody>
                    <a:bodyPr/>
                    <a:lstStyle/>
                    <a:p>
                      <a:pPr algn="l" fontAlgn="t"/>
                      <a:r>
                        <a:rPr lang="en-GB" sz="1200" dirty="0">
                          <a:effectLst/>
                        </a:rPr>
                        <a:t>4000</a:t>
                      </a:r>
                    </a:p>
                  </a:txBody>
                  <a:tcPr marL="6878" marR="6878" marT="5159" marB="5159">
                    <a:lnL w="12700" cap="flat" cmpd="sng" algn="ctr">
                      <a:solidFill>
                        <a:srgbClr val="18300B"/>
                      </a:solidFill>
                      <a:prstDash val="solid"/>
                      <a:round/>
                      <a:headEnd type="none" w="med" len="med"/>
                      <a:tailEnd type="none" w="med" len="med"/>
                    </a:lnL>
                    <a:lnR w="12700" cap="flat" cmpd="sng" algn="ctr">
                      <a:solidFill>
                        <a:srgbClr val="78300B"/>
                      </a:solidFill>
                      <a:prstDash val="solid"/>
                      <a:round/>
                      <a:headEnd type="none" w="med" len="med"/>
                      <a:tailEnd type="none" w="med" len="med"/>
                    </a:lnR>
                    <a:lnT w="4763" cap="flat" cmpd="sng" algn="ctr">
                      <a:solidFill>
                        <a:srgbClr val="48300B"/>
                      </a:solidFill>
                      <a:prstDash val="solid"/>
                      <a:round/>
                      <a:headEnd type="none" w="med" len="med"/>
                      <a:tailEnd type="none" w="med" len="med"/>
                    </a:lnT>
                    <a:lnB w="4763" cap="flat" cmpd="sng" algn="ctr">
                      <a:solidFill>
                        <a:srgbClr val="082E0B"/>
                      </a:solidFill>
                      <a:prstDash val="solid"/>
                      <a:round/>
                      <a:headEnd type="none" w="med" len="med"/>
                      <a:tailEnd type="none" w="med" len="med"/>
                    </a:lnB>
                  </a:tcPr>
                </a:tc>
                <a:extLst>
                  <a:ext uri="{0D108BD9-81ED-4DB2-BD59-A6C34878D82A}">
                    <a16:rowId xmlns:a16="http://schemas.microsoft.com/office/drawing/2014/main" val="731157898"/>
                  </a:ext>
                </a:extLst>
              </a:tr>
            </a:tbl>
          </a:graphicData>
        </a:graphic>
      </p:graphicFrame>
    </p:spTree>
    <p:extLst>
      <p:ext uri="{BB962C8B-B14F-4D97-AF65-F5344CB8AC3E}">
        <p14:creationId xmlns:p14="http://schemas.microsoft.com/office/powerpoint/2010/main" val="30771352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B6ED-05EA-4DB3-B729-0DD6D7870B0F}"/>
              </a:ext>
            </a:extLst>
          </p:cNvPr>
          <p:cNvSpPr>
            <a:spLocks noGrp="1"/>
          </p:cNvSpPr>
          <p:nvPr>
            <p:ph type="title"/>
          </p:nvPr>
        </p:nvSpPr>
        <p:spPr/>
        <p:txBody>
          <a:bodyPr/>
          <a:lstStyle/>
          <a:p>
            <a:r>
              <a:rPr lang="en-GB" dirty="0"/>
              <a:t>Loading</a:t>
            </a:r>
          </a:p>
        </p:txBody>
      </p:sp>
      <p:sp>
        <p:nvSpPr>
          <p:cNvPr id="3" name="Text Placeholder 2">
            <a:extLst>
              <a:ext uri="{FF2B5EF4-FFF2-40B4-BE49-F238E27FC236}">
                <a16:creationId xmlns:a16="http://schemas.microsoft.com/office/drawing/2014/main" id="{5F4E1BD6-8507-4FA1-987B-69C2B0DBB7B1}"/>
              </a:ext>
            </a:extLst>
          </p:cNvPr>
          <p:cNvSpPr>
            <a:spLocks noGrp="1"/>
          </p:cNvSpPr>
          <p:nvPr>
            <p:ph type="body" sz="quarter" idx="10"/>
          </p:nvPr>
        </p:nvSpPr>
        <p:spPr/>
        <p:txBody>
          <a:bodyPr/>
          <a:lstStyle/>
          <a:p>
            <a:endParaRPr lang="en-GB"/>
          </a:p>
        </p:txBody>
      </p:sp>
      <p:graphicFrame>
        <p:nvGraphicFramePr>
          <p:cNvPr id="4" name="Table 3">
            <a:extLst>
              <a:ext uri="{FF2B5EF4-FFF2-40B4-BE49-F238E27FC236}">
                <a16:creationId xmlns:a16="http://schemas.microsoft.com/office/drawing/2014/main" id="{486D29B7-7E42-4C5F-AEDB-9C54A7FBDBBA}"/>
              </a:ext>
            </a:extLst>
          </p:cNvPr>
          <p:cNvGraphicFramePr>
            <a:graphicFrameLocks noGrp="1"/>
          </p:cNvGraphicFramePr>
          <p:nvPr/>
        </p:nvGraphicFramePr>
        <p:xfrm>
          <a:off x="430956" y="1187599"/>
          <a:ext cx="11574564" cy="2142828"/>
        </p:xfrm>
        <a:graphic>
          <a:graphicData uri="http://schemas.openxmlformats.org/drawingml/2006/table">
            <a:tbl>
              <a:tblPr/>
              <a:tblGrid>
                <a:gridCol w="3858188">
                  <a:extLst>
                    <a:ext uri="{9D8B030D-6E8A-4147-A177-3AD203B41FA5}">
                      <a16:colId xmlns:a16="http://schemas.microsoft.com/office/drawing/2014/main" val="133422368"/>
                    </a:ext>
                  </a:extLst>
                </a:gridCol>
                <a:gridCol w="3858188">
                  <a:extLst>
                    <a:ext uri="{9D8B030D-6E8A-4147-A177-3AD203B41FA5}">
                      <a16:colId xmlns:a16="http://schemas.microsoft.com/office/drawing/2014/main" val="4165654526"/>
                    </a:ext>
                  </a:extLst>
                </a:gridCol>
                <a:gridCol w="3858188">
                  <a:extLst>
                    <a:ext uri="{9D8B030D-6E8A-4147-A177-3AD203B41FA5}">
                      <a16:colId xmlns:a16="http://schemas.microsoft.com/office/drawing/2014/main" val="3683734689"/>
                    </a:ext>
                  </a:extLst>
                </a:gridCol>
              </a:tblGrid>
              <a:tr h="378399">
                <a:tc>
                  <a:txBody>
                    <a:bodyPr/>
                    <a:lstStyle/>
                    <a:p>
                      <a:pPr algn="l" fontAlgn="b"/>
                      <a:r>
                        <a:rPr lang="en-GB" sz="1800">
                          <a:effectLst/>
                        </a:rPr>
                        <a:t>Category</a:t>
                      </a:r>
                    </a:p>
                  </a:txBody>
                  <a:tcPr marL="74196" marR="74196" marT="55647" marB="55647" anchor="b">
                    <a:lnL w="12700" cap="flat" cmpd="sng" algn="ctr">
                      <a:solidFill>
                        <a:srgbClr val="D8A67A"/>
                      </a:solidFill>
                      <a:prstDash val="solid"/>
                      <a:round/>
                      <a:headEnd type="none" w="med" len="med"/>
                      <a:tailEnd type="none" w="med" len="med"/>
                    </a:lnL>
                    <a:lnR w="12700" cap="flat" cmpd="sng" algn="ctr">
                      <a:solidFill>
                        <a:srgbClr val="E8A87A"/>
                      </a:solidFill>
                      <a:prstDash val="solid"/>
                      <a:round/>
                      <a:headEnd type="none" w="med" len="med"/>
                      <a:tailEnd type="none" w="med" len="med"/>
                    </a:lnR>
                    <a:lnT w="12700" cap="flat" cmpd="sng" algn="ctr">
                      <a:solidFill>
                        <a:srgbClr val="C8AA7A"/>
                      </a:solidFill>
                      <a:prstDash val="solid"/>
                      <a:round/>
                      <a:headEnd type="none" w="med" len="med"/>
                      <a:tailEnd type="none" w="med" len="med"/>
                    </a:lnT>
                    <a:lnB w="4763" cap="flat" cmpd="sng" algn="ctr">
                      <a:solidFill>
                        <a:srgbClr val="C8AA7A"/>
                      </a:solidFill>
                      <a:prstDash val="solid"/>
                      <a:round/>
                      <a:headEnd type="none" w="med" len="med"/>
                      <a:tailEnd type="none" w="med" len="med"/>
                    </a:lnB>
                  </a:tcPr>
                </a:tc>
                <a:tc>
                  <a:txBody>
                    <a:bodyPr/>
                    <a:lstStyle/>
                    <a:p>
                      <a:pPr algn="l" fontAlgn="b"/>
                      <a:r>
                        <a:rPr lang="en-GB" sz="1800">
                          <a:effectLst/>
                        </a:rPr>
                        <a:t>Description</a:t>
                      </a:r>
                    </a:p>
                  </a:txBody>
                  <a:tcPr marL="74196" marR="74196" marT="55647" marB="55647" anchor="b">
                    <a:lnL w="12700" cap="flat" cmpd="sng" algn="ctr">
                      <a:solidFill>
                        <a:srgbClr val="E8A87A"/>
                      </a:solidFill>
                      <a:prstDash val="solid"/>
                      <a:round/>
                      <a:headEnd type="none" w="med" len="med"/>
                      <a:tailEnd type="none" w="med" len="med"/>
                    </a:lnL>
                    <a:lnR w="12700" cap="flat" cmpd="sng" algn="ctr">
                      <a:solidFill>
                        <a:srgbClr val="08A77A"/>
                      </a:solidFill>
                      <a:prstDash val="solid"/>
                      <a:round/>
                      <a:headEnd type="none" w="med" len="med"/>
                      <a:tailEnd type="none" w="med" len="med"/>
                    </a:lnR>
                    <a:lnT w="12700" cap="flat" cmpd="sng" algn="ctr">
                      <a:solidFill>
                        <a:srgbClr val="C8A77A"/>
                      </a:solidFill>
                      <a:prstDash val="solid"/>
                      <a:round/>
                      <a:headEnd type="none" w="med" len="med"/>
                      <a:tailEnd type="none" w="med" len="med"/>
                    </a:lnT>
                    <a:lnB w="4763" cap="flat" cmpd="sng" algn="ctr">
                      <a:solidFill>
                        <a:srgbClr val="D8A97A"/>
                      </a:solidFill>
                      <a:prstDash val="solid"/>
                      <a:round/>
                      <a:headEnd type="none" w="med" len="med"/>
                      <a:tailEnd type="none" w="med" len="med"/>
                    </a:lnB>
                  </a:tcPr>
                </a:tc>
                <a:tc>
                  <a:txBody>
                    <a:bodyPr/>
                    <a:lstStyle/>
                    <a:p>
                      <a:pPr algn="l" fontAlgn="b"/>
                      <a:r>
                        <a:rPr lang="en-GB" sz="1800">
                          <a:effectLst/>
                        </a:rPr>
                        <a:t>Maximum</a:t>
                      </a:r>
                    </a:p>
                  </a:txBody>
                  <a:tcPr marL="74196" marR="74196" marT="55647" marB="55647" anchor="b">
                    <a:lnL w="12700" cap="flat" cmpd="sng" algn="ctr">
                      <a:solidFill>
                        <a:srgbClr val="08A77A"/>
                      </a:solidFill>
                      <a:prstDash val="solid"/>
                      <a:round/>
                      <a:headEnd type="none" w="med" len="med"/>
                      <a:tailEnd type="none" w="med" len="med"/>
                    </a:lnL>
                    <a:lnR w="12700" cap="flat" cmpd="sng" algn="ctr">
                      <a:solidFill>
                        <a:srgbClr val="28AB7A"/>
                      </a:solidFill>
                      <a:prstDash val="solid"/>
                      <a:round/>
                      <a:headEnd type="none" w="med" len="med"/>
                      <a:tailEnd type="none" w="med" len="med"/>
                    </a:lnR>
                    <a:lnT w="12700" cap="flat" cmpd="sng" algn="ctr">
                      <a:solidFill>
                        <a:srgbClr val="68A77A"/>
                      </a:solidFill>
                      <a:prstDash val="solid"/>
                      <a:round/>
                      <a:headEnd type="none" w="med" len="med"/>
                      <a:tailEnd type="none" w="med" len="med"/>
                    </a:lnT>
                    <a:lnB w="4763" cap="flat" cmpd="sng" algn="ctr">
                      <a:solidFill>
                        <a:srgbClr val="68AA7A"/>
                      </a:solidFill>
                      <a:prstDash val="solid"/>
                      <a:round/>
                      <a:headEnd type="none" w="med" len="med"/>
                      <a:tailEnd type="none" w="med" len="med"/>
                    </a:lnB>
                  </a:tcPr>
                </a:tc>
                <a:extLst>
                  <a:ext uri="{0D108BD9-81ED-4DB2-BD59-A6C34878D82A}">
                    <a16:rowId xmlns:a16="http://schemas.microsoft.com/office/drawing/2014/main" val="3200099933"/>
                  </a:ext>
                </a:extLst>
              </a:tr>
              <a:tr h="1713926">
                <a:tc>
                  <a:txBody>
                    <a:bodyPr/>
                    <a:lstStyle/>
                    <a:p>
                      <a:pPr algn="l" fontAlgn="t"/>
                      <a:r>
                        <a:rPr lang="en-GB" sz="1800">
                          <a:effectLst/>
                        </a:rPr>
                        <a:t>Polybase Loads</a:t>
                      </a:r>
                    </a:p>
                  </a:txBody>
                  <a:tcPr marL="74196" marR="74196" marT="55647" marB="55647">
                    <a:lnL w="12700" cap="flat" cmpd="sng" algn="ctr">
                      <a:solidFill>
                        <a:srgbClr val="08A77A"/>
                      </a:solidFill>
                      <a:prstDash val="solid"/>
                      <a:round/>
                      <a:headEnd type="none" w="med" len="med"/>
                      <a:tailEnd type="none" w="med" len="med"/>
                    </a:lnL>
                    <a:lnR w="12700" cap="flat" cmpd="sng" algn="ctr">
                      <a:solidFill>
                        <a:srgbClr val="78AC7A"/>
                      </a:solidFill>
                      <a:prstDash val="solid"/>
                      <a:round/>
                      <a:headEnd type="none" w="med" len="med"/>
                      <a:tailEnd type="none" w="med" len="med"/>
                    </a:lnR>
                    <a:lnT w="4763" cap="flat" cmpd="sng" algn="ctr">
                      <a:solidFill>
                        <a:srgbClr val="C8AA7A"/>
                      </a:solidFill>
                      <a:prstDash val="solid"/>
                      <a:round/>
                      <a:headEnd type="none" w="med" len="med"/>
                      <a:tailEnd type="none" w="med" len="med"/>
                    </a:lnT>
                    <a:lnB w="12700" cap="flat" cmpd="sng" algn="ctr">
                      <a:solidFill>
                        <a:srgbClr val="002EE1"/>
                      </a:solidFill>
                      <a:prstDash val="solid"/>
                      <a:round/>
                      <a:headEnd type="none" w="med" len="med"/>
                      <a:tailEnd type="none" w="med" len="med"/>
                    </a:lnB>
                  </a:tcPr>
                </a:tc>
                <a:tc>
                  <a:txBody>
                    <a:bodyPr/>
                    <a:lstStyle/>
                    <a:p>
                      <a:pPr algn="l" fontAlgn="t"/>
                      <a:r>
                        <a:rPr lang="en-GB" sz="1800">
                          <a:effectLst/>
                        </a:rPr>
                        <a:t>MB per row</a:t>
                      </a:r>
                    </a:p>
                  </a:txBody>
                  <a:tcPr marL="74196" marR="74196" marT="55647" marB="55647">
                    <a:lnL w="12700" cap="flat" cmpd="sng" algn="ctr">
                      <a:solidFill>
                        <a:srgbClr val="78AC7A"/>
                      </a:solidFill>
                      <a:prstDash val="solid"/>
                      <a:round/>
                      <a:headEnd type="none" w="med" len="med"/>
                      <a:tailEnd type="none" w="med" len="med"/>
                    </a:lnL>
                    <a:lnR w="12700" cap="flat" cmpd="sng" algn="ctr">
                      <a:solidFill>
                        <a:srgbClr val="68A77A"/>
                      </a:solidFill>
                      <a:prstDash val="solid"/>
                      <a:round/>
                      <a:headEnd type="none" w="med" len="med"/>
                      <a:tailEnd type="none" w="med" len="med"/>
                    </a:lnR>
                    <a:lnT w="4763" cap="flat" cmpd="sng" algn="ctr">
                      <a:solidFill>
                        <a:srgbClr val="D8A97A"/>
                      </a:solidFill>
                      <a:prstDash val="solid"/>
                      <a:round/>
                      <a:headEnd type="none" w="med" len="med"/>
                      <a:tailEnd type="none" w="med" len="med"/>
                    </a:lnT>
                    <a:lnB w="12700" cap="flat" cmpd="sng" algn="ctr">
                      <a:solidFill>
                        <a:srgbClr val="602DE1"/>
                      </a:solidFill>
                      <a:prstDash val="solid"/>
                      <a:round/>
                      <a:headEnd type="none" w="med" len="med"/>
                      <a:tailEnd type="none" w="med" len="med"/>
                    </a:lnB>
                  </a:tcPr>
                </a:tc>
                <a:tc>
                  <a:txBody>
                    <a:bodyPr/>
                    <a:lstStyle/>
                    <a:p>
                      <a:pPr algn="l" fontAlgn="t"/>
                      <a:r>
                        <a:rPr lang="en-GB" sz="1800" dirty="0">
                          <a:effectLst/>
                        </a:rPr>
                        <a:t>1</a:t>
                      </a:r>
                      <a:br>
                        <a:rPr lang="en-GB" sz="1800" dirty="0">
                          <a:effectLst/>
                        </a:rPr>
                      </a:br>
                      <a:br>
                        <a:rPr lang="en-GB" sz="1800" dirty="0">
                          <a:effectLst/>
                        </a:rPr>
                      </a:br>
                      <a:r>
                        <a:rPr lang="en-GB" sz="1800" dirty="0" err="1">
                          <a:effectLst/>
                        </a:rPr>
                        <a:t>Polybase</a:t>
                      </a:r>
                      <a:r>
                        <a:rPr lang="en-GB" sz="1800" dirty="0">
                          <a:effectLst/>
                        </a:rPr>
                        <a:t> loads only to rows that are smaller than 1 MB, and cannot load to VARCHAR(MAX), NVARCHAR(MAX) or VARBINARY(MAX).</a:t>
                      </a:r>
                    </a:p>
                  </a:txBody>
                  <a:tcPr marL="74196" marR="74196" marT="55647" marB="55647">
                    <a:lnL w="12700" cap="flat" cmpd="sng" algn="ctr">
                      <a:solidFill>
                        <a:srgbClr val="68A77A"/>
                      </a:solidFill>
                      <a:prstDash val="solid"/>
                      <a:round/>
                      <a:headEnd type="none" w="med" len="med"/>
                      <a:tailEnd type="none" w="med" len="med"/>
                    </a:lnL>
                    <a:lnR w="12700" cap="flat" cmpd="sng" algn="ctr">
                      <a:solidFill>
                        <a:srgbClr val="78AC7A"/>
                      </a:solidFill>
                      <a:prstDash val="solid"/>
                      <a:round/>
                      <a:headEnd type="none" w="med" len="med"/>
                      <a:tailEnd type="none" w="med" len="med"/>
                    </a:lnR>
                    <a:lnT w="4763" cap="flat" cmpd="sng" algn="ctr">
                      <a:solidFill>
                        <a:srgbClr val="68AA7A"/>
                      </a:solidFill>
                      <a:prstDash val="solid"/>
                      <a:round/>
                      <a:headEnd type="none" w="med" len="med"/>
                      <a:tailEnd type="none" w="med" len="med"/>
                    </a:lnT>
                    <a:lnB w="12700" cap="flat" cmpd="sng" algn="ctr">
                      <a:solidFill>
                        <a:srgbClr val="F82BE1"/>
                      </a:solidFill>
                      <a:prstDash val="solid"/>
                      <a:round/>
                      <a:headEnd type="none" w="med" len="med"/>
                      <a:tailEnd type="none" w="med" len="med"/>
                    </a:lnB>
                  </a:tcPr>
                </a:tc>
                <a:extLst>
                  <a:ext uri="{0D108BD9-81ED-4DB2-BD59-A6C34878D82A}">
                    <a16:rowId xmlns:a16="http://schemas.microsoft.com/office/drawing/2014/main" val="1423668175"/>
                  </a:ext>
                </a:extLst>
              </a:tr>
            </a:tbl>
          </a:graphicData>
        </a:graphic>
      </p:graphicFrame>
      <p:sp>
        <p:nvSpPr>
          <p:cNvPr id="5" name="Rectangle 1">
            <a:extLst>
              <a:ext uri="{FF2B5EF4-FFF2-40B4-BE49-F238E27FC236}">
                <a16:creationId xmlns:a16="http://schemas.microsoft.com/office/drawing/2014/main" id="{6907FC60-3D97-4D5F-9D83-A2651D504CCF}"/>
              </a:ext>
            </a:extLst>
          </p:cNvPr>
          <p:cNvSpPr>
            <a:spLocks noChangeArrowheads="1"/>
          </p:cNvSpPr>
          <p:nvPr/>
        </p:nvSpPr>
        <p:spPr bwMode="auto">
          <a:xfrm>
            <a:off x="430213" y="118745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1262" tIns="0" rIns="0" bIns="1428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Loads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6349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7709-CE6E-4C31-957C-29CA2971D014}"/>
              </a:ext>
            </a:extLst>
          </p:cNvPr>
          <p:cNvSpPr>
            <a:spLocks noGrp="1"/>
          </p:cNvSpPr>
          <p:nvPr>
            <p:ph type="title"/>
          </p:nvPr>
        </p:nvSpPr>
        <p:spPr/>
        <p:txBody>
          <a:bodyPr/>
          <a:lstStyle/>
          <a:p>
            <a:r>
              <a:rPr lang="en-GB" b="1" dirty="0"/>
              <a:t>Queries</a:t>
            </a:r>
            <a:endParaRPr lang="en-GB" dirty="0"/>
          </a:p>
        </p:txBody>
      </p:sp>
      <p:sp>
        <p:nvSpPr>
          <p:cNvPr id="3" name="Text Placeholder 2">
            <a:extLst>
              <a:ext uri="{FF2B5EF4-FFF2-40B4-BE49-F238E27FC236}">
                <a16:creationId xmlns:a16="http://schemas.microsoft.com/office/drawing/2014/main" id="{FD318E26-4291-4A12-99E4-F031DD9B0A6A}"/>
              </a:ext>
            </a:extLst>
          </p:cNvPr>
          <p:cNvSpPr>
            <a:spLocks noGrp="1"/>
          </p:cNvSpPr>
          <p:nvPr>
            <p:ph type="body" sz="quarter" idx="10"/>
          </p:nvPr>
        </p:nvSpPr>
        <p:spPr/>
        <p:txBody>
          <a:bodyPr/>
          <a:lstStyle/>
          <a:p>
            <a:endParaRPr lang="en-GB"/>
          </a:p>
        </p:txBody>
      </p:sp>
      <p:graphicFrame>
        <p:nvGraphicFramePr>
          <p:cNvPr id="4" name="Table 3">
            <a:extLst>
              <a:ext uri="{FF2B5EF4-FFF2-40B4-BE49-F238E27FC236}">
                <a16:creationId xmlns:a16="http://schemas.microsoft.com/office/drawing/2014/main" id="{341E3736-3042-4846-B5E8-169D53C54CAD}"/>
              </a:ext>
            </a:extLst>
          </p:cNvPr>
          <p:cNvGraphicFramePr>
            <a:graphicFrameLocks noGrp="1"/>
          </p:cNvGraphicFramePr>
          <p:nvPr>
            <p:extLst>
              <p:ext uri="{D42A27DB-BD31-4B8C-83A1-F6EECF244321}">
                <p14:modId xmlns:p14="http://schemas.microsoft.com/office/powerpoint/2010/main" val="3412338007"/>
              </p:ext>
            </p:extLst>
          </p:nvPr>
        </p:nvGraphicFramePr>
        <p:xfrm>
          <a:off x="274638" y="1211263"/>
          <a:ext cx="12076697" cy="2367321"/>
        </p:xfrm>
        <a:graphic>
          <a:graphicData uri="http://schemas.openxmlformats.org/drawingml/2006/table">
            <a:tbl>
              <a:tblPr/>
              <a:tblGrid>
                <a:gridCol w="1523999">
                  <a:extLst>
                    <a:ext uri="{9D8B030D-6E8A-4147-A177-3AD203B41FA5}">
                      <a16:colId xmlns:a16="http://schemas.microsoft.com/office/drawing/2014/main" val="3331906417"/>
                    </a:ext>
                  </a:extLst>
                </a:gridCol>
                <a:gridCol w="3648659">
                  <a:extLst>
                    <a:ext uri="{9D8B030D-6E8A-4147-A177-3AD203B41FA5}">
                      <a16:colId xmlns:a16="http://schemas.microsoft.com/office/drawing/2014/main" val="2208514467"/>
                    </a:ext>
                  </a:extLst>
                </a:gridCol>
                <a:gridCol w="6904039">
                  <a:extLst>
                    <a:ext uri="{9D8B030D-6E8A-4147-A177-3AD203B41FA5}">
                      <a16:colId xmlns:a16="http://schemas.microsoft.com/office/drawing/2014/main" val="3668063279"/>
                    </a:ext>
                  </a:extLst>
                </a:gridCol>
              </a:tblGrid>
              <a:tr h="257394">
                <a:tc>
                  <a:txBody>
                    <a:bodyPr/>
                    <a:lstStyle/>
                    <a:p>
                      <a:pPr algn="l" fontAlgn="b"/>
                      <a:r>
                        <a:rPr lang="en-GB" sz="1800" b="1">
                          <a:effectLst/>
                        </a:rPr>
                        <a:t>Category</a:t>
                      </a:r>
                    </a:p>
                  </a:txBody>
                  <a:tcPr marL="9023" marR="9023" marT="6767" marB="6767" anchor="b">
                    <a:lnL w="12700" cap="flat" cmpd="sng" algn="ctr">
                      <a:solidFill>
                        <a:srgbClr val="6065BC"/>
                      </a:solidFill>
                      <a:prstDash val="solid"/>
                      <a:round/>
                      <a:headEnd type="none" w="med" len="med"/>
                      <a:tailEnd type="none" w="med" len="med"/>
                    </a:lnL>
                    <a:lnR w="12700" cap="flat" cmpd="sng" algn="ctr">
                      <a:solidFill>
                        <a:srgbClr val="0068BC"/>
                      </a:solidFill>
                      <a:prstDash val="solid"/>
                      <a:round/>
                      <a:headEnd type="none" w="med" len="med"/>
                      <a:tailEnd type="none" w="med" len="med"/>
                    </a:lnR>
                    <a:lnT w="12700" cap="flat" cmpd="sng" algn="ctr">
                      <a:solidFill>
                        <a:srgbClr val="F065BC"/>
                      </a:solidFill>
                      <a:prstDash val="solid"/>
                      <a:round/>
                      <a:headEnd type="none" w="med" len="med"/>
                      <a:tailEnd type="none" w="med" len="med"/>
                    </a:lnT>
                    <a:lnB w="4763" cap="flat" cmpd="sng" algn="ctr">
                      <a:solidFill>
                        <a:srgbClr val="2066BC"/>
                      </a:solidFill>
                      <a:prstDash val="solid"/>
                      <a:round/>
                      <a:headEnd type="none" w="med" len="med"/>
                      <a:tailEnd type="none" w="med" len="med"/>
                    </a:lnB>
                  </a:tcPr>
                </a:tc>
                <a:tc>
                  <a:txBody>
                    <a:bodyPr/>
                    <a:lstStyle/>
                    <a:p>
                      <a:pPr algn="l" fontAlgn="b"/>
                      <a:r>
                        <a:rPr lang="en-GB" sz="1800" b="1">
                          <a:effectLst/>
                        </a:rPr>
                        <a:t>Description</a:t>
                      </a:r>
                    </a:p>
                  </a:txBody>
                  <a:tcPr marL="9023" marR="9023" marT="6767" marB="6767" anchor="b">
                    <a:lnL w="12700" cap="flat" cmpd="sng" algn="ctr">
                      <a:solidFill>
                        <a:srgbClr val="0068BC"/>
                      </a:solidFill>
                      <a:prstDash val="solid"/>
                      <a:round/>
                      <a:headEnd type="none" w="med" len="med"/>
                      <a:tailEnd type="none" w="med" len="med"/>
                    </a:lnL>
                    <a:lnR w="12700" cap="flat" cmpd="sng" algn="ctr">
                      <a:solidFill>
                        <a:srgbClr val="2066BC"/>
                      </a:solidFill>
                      <a:prstDash val="solid"/>
                      <a:round/>
                      <a:headEnd type="none" w="med" len="med"/>
                      <a:tailEnd type="none" w="med" len="med"/>
                    </a:lnR>
                    <a:lnT w="12700" cap="flat" cmpd="sng" algn="ctr">
                      <a:solidFill>
                        <a:srgbClr val="5069BC"/>
                      </a:solidFill>
                      <a:prstDash val="solid"/>
                      <a:round/>
                      <a:headEnd type="none" w="med" len="med"/>
                      <a:tailEnd type="none" w="med" len="med"/>
                    </a:lnT>
                    <a:lnB w="4763" cap="flat" cmpd="sng" algn="ctr">
                      <a:solidFill>
                        <a:srgbClr val="B066BC"/>
                      </a:solidFill>
                      <a:prstDash val="solid"/>
                      <a:round/>
                      <a:headEnd type="none" w="med" len="med"/>
                      <a:tailEnd type="none" w="med" len="med"/>
                    </a:lnB>
                  </a:tcPr>
                </a:tc>
                <a:tc>
                  <a:txBody>
                    <a:bodyPr/>
                    <a:lstStyle/>
                    <a:p>
                      <a:pPr algn="l" fontAlgn="b"/>
                      <a:r>
                        <a:rPr lang="en-GB" sz="1800" b="1" dirty="0">
                          <a:effectLst/>
                        </a:rPr>
                        <a:t>Maximum</a:t>
                      </a:r>
                    </a:p>
                  </a:txBody>
                  <a:tcPr marL="9023" marR="9023" marT="6767" marB="6767" anchor="b">
                    <a:lnL w="12700" cap="flat" cmpd="sng" algn="ctr">
                      <a:solidFill>
                        <a:srgbClr val="2066BC"/>
                      </a:solidFill>
                      <a:prstDash val="solid"/>
                      <a:round/>
                      <a:headEnd type="none" w="med" len="med"/>
                      <a:tailEnd type="none" w="med" len="med"/>
                    </a:lnL>
                    <a:lnR w="12700" cap="flat" cmpd="sng" algn="ctr">
                      <a:solidFill>
                        <a:srgbClr val="6068BC"/>
                      </a:solidFill>
                      <a:prstDash val="solid"/>
                      <a:round/>
                      <a:headEnd type="none" w="med" len="med"/>
                      <a:tailEnd type="none" w="med" len="med"/>
                    </a:lnR>
                    <a:lnT w="12700" cap="flat" cmpd="sng" algn="ctr">
                      <a:solidFill>
                        <a:srgbClr val="0068BC"/>
                      </a:solidFill>
                      <a:prstDash val="solid"/>
                      <a:round/>
                      <a:headEnd type="none" w="med" len="med"/>
                      <a:tailEnd type="none" w="med" len="med"/>
                    </a:lnT>
                    <a:lnB w="4763" cap="flat" cmpd="sng" algn="ctr">
                      <a:solidFill>
                        <a:srgbClr val="7067BC"/>
                      </a:solidFill>
                      <a:prstDash val="solid"/>
                      <a:round/>
                      <a:headEnd type="none" w="med" len="med"/>
                      <a:tailEnd type="none" w="med" len="med"/>
                    </a:lnB>
                  </a:tcPr>
                </a:tc>
                <a:extLst>
                  <a:ext uri="{0D108BD9-81ED-4DB2-BD59-A6C34878D82A}">
                    <a16:rowId xmlns:a16="http://schemas.microsoft.com/office/drawing/2014/main" val="740975858"/>
                  </a:ext>
                </a:extLst>
              </a:tr>
              <a:tr h="501253">
                <a:tc>
                  <a:txBody>
                    <a:bodyPr/>
                    <a:lstStyle/>
                    <a:p>
                      <a:pPr algn="l" fontAlgn="t"/>
                      <a:r>
                        <a:rPr lang="en-GB" sz="1800">
                          <a:effectLst/>
                        </a:rPr>
                        <a:t>Query</a:t>
                      </a:r>
                    </a:p>
                  </a:txBody>
                  <a:tcPr marL="9023" marR="9023" marT="6767" marB="6767">
                    <a:lnL w="12700" cap="flat" cmpd="sng" algn="ctr">
                      <a:solidFill>
                        <a:srgbClr val="B066BC"/>
                      </a:solidFill>
                      <a:prstDash val="solid"/>
                      <a:round/>
                      <a:headEnd type="none" w="med" len="med"/>
                      <a:tailEnd type="none" w="med" len="med"/>
                    </a:lnL>
                    <a:lnR w="12700" cap="flat" cmpd="sng" algn="ctr">
                      <a:solidFill>
                        <a:srgbClr val="8069BC"/>
                      </a:solidFill>
                      <a:prstDash val="solid"/>
                      <a:round/>
                      <a:headEnd type="none" w="med" len="med"/>
                      <a:tailEnd type="none" w="med" len="med"/>
                    </a:lnR>
                    <a:lnT w="4763" cap="flat" cmpd="sng" algn="ctr">
                      <a:solidFill>
                        <a:srgbClr val="2066BC"/>
                      </a:solidFill>
                      <a:prstDash val="solid"/>
                      <a:round/>
                      <a:headEnd type="none" w="med" len="med"/>
                      <a:tailEnd type="none" w="med" len="med"/>
                    </a:lnT>
                    <a:lnB w="4763" cap="flat" cmpd="sng" algn="ctr">
                      <a:solidFill>
                        <a:srgbClr val="7067BC"/>
                      </a:solidFill>
                      <a:prstDash val="solid"/>
                      <a:round/>
                      <a:headEnd type="none" w="med" len="med"/>
                      <a:tailEnd type="none" w="med" len="med"/>
                    </a:lnB>
                  </a:tcPr>
                </a:tc>
                <a:tc>
                  <a:txBody>
                    <a:bodyPr/>
                    <a:lstStyle/>
                    <a:p>
                      <a:pPr algn="l" fontAlgn="t"/>
                      <a:r>
                        <a:rPr lang="fr-FR" sz="1800">
                          <a:effectLst/>
                        </a:rPr>
                        <a:t>Queued queries on user tables.</a:t>
                      </a:r>
                    </a:p>
                  </a:txBody>
                  <a:tcPr marL="9023" marR="9023" marT="6767" marB="6767">
                    <a:lnL w="12700" cap="flat" cmpd="sng" algn="ctr">
                      <a:solidFill>
                        <a:srgbClr val="8069BC"/>
                      </a:solidFill>
                      <a:prstDash val="solid"/>
                      <a:round/>
                      <a:headEnd type="none" w="med" len="med"/>
                      <a:tailEnd type="none" w="med" len="med"/>
                    </a:lnL>
                    <a:lnR w="12700" cap="flat" cmpd="sng" algn="ctr">
                      <a:solidFill>
                        <a:srgbClr val="E066BC"/>
                      </a:solidFill>
                      <a:prstDash val="solid"/>
                      <a:round/>
                      <a:headEnd type="none" w="med" len="med"/>
                      <a:tailEnd type="none" w="med" len="med"/>
                    </a:lnR>
                    <a:lnT w="4763" cap="flat" cmpd="sng" algn="ctr">
                      <a:solidFill>
                        <a:srgbClr val="B066BC"/>
                      </a:solidFill>
                      <a:prstDash val="solid"/>
                      <a:round/>
                      <a:headEnd type="none" w="med" len="med"/>
                      <a:tailEnd type="none" w="med" len="med"/>
                    </a:lnT>
                    <a:lnB w="4763" cap="flat" cmpd="sng" algn="ctr">
                      <a:solidFill>
                        <a:srgbClr val="E066BC"/>
                      </a:solidFill>
                      <a:prstDash val="solid"/>
                      <a:round/>
                      <a:headEnd type="none" w="med" len="med"/>
                      <a:tailEnd type="none" w="med" len="med"/>
                    </a:lnB>
                  </a:tcPr>
                </a:tc>
                <a:tc>
                  <a:txBody>
                    <a:bodyPr/>
                    <a:lstStyle/>
                    <a:p>
                      <a:pPr algn="l" fontAlgn="t"/>
                      <a:r>
                        <a:rPr lang="en-GB" sz="1800">
                          <a:effectLst/>
                        </a:rPr>
                        <a:t>1000</a:t>
                      </a:r>
                    </a:p>
                  </a:txBody>
                  <a:tcPr marL="9023" marR="9023" marT="6767" marB="6767">
                    <a:lnL w="12700" cap="flat" cmpd="sng" algn="ctr">
                      <a:solidFill>
                        <a:srgbClr val="E066BC"/>
                      </a:solidFill>
                      <a:prstDash val="solid"/>
                      <a:round/>
                      <a:headEnd type="none" w="med" len="med"/>
                      <a:tailEnd type="none" w="med" len="med"/>
                    </a:lnL>
                    <a:lnR w="12700" cap="flat" cmpd="sng" algn="ctr">
                      <a:solidFill>
                        <a:srgbClr val="1064BC"/>
                      </a:solidFill>
                      <a:prstDash val="solid"/>
                      <a:round/>
                      <a:headEnd type="none" w="med" len="med"/>
                      <a:tailEnd type="none" w="med" len="med"/>
                    </a:lnR>
                    <a:lnT w="4763" cap="flat" cmpd="sng" algn="ctr">
                      <a:solidFill>
                        <a:srgbClr val="7067BC"/>
                      </a:solidFill>
                      <a:prstDash val="solid"/>
                      <a:round/>
                      <a:headEnd type="none" w="med" len="med"/>
                      <a:tailEnd type="none" w="med" len="med"/>
                    </a:lnT>
                    <a:lnB w="4763" cap="flat" cmpd="sng" algn="ctr">
                      <a:solidFill>
                        <a:srgbClr val="2069BC"/>
                      </a:solidFill>
                      <a:prstDash val="solid"/>
                      <a:round/>
                      <a:headEnd type="none" w="med" len="med"/>
                      <a:tailEnd type="none" w="med" len="med"/>
                    </a:lnB>
                  </a:tcPr>
                </a:tc>
                <a:extLst>
                  <a:ext uri="{0D108BD9-81ED-4DB2-BD59-A6C34878D82A}">
                    <a16:rowId xmlns:a16="http://schemas.microsoft.com/office/drawing/2014/main" val="2681416868"/>
                  </a:ext>
                </a:extLst>
              </a:tr>
              <a:tr h="501253">
                <a:tc>
                  <a:txBody>
                    <a:bodyPr/>
                    <a:lstStyle/>
                    <a:p>
                      <a:pPr algn="l" fontAlgn="t"/>
                      <a:r>
                        <a:rPr lang="en-GB" sz="1800" dirty="0">
                          <a:effectLst/>
                        </a:rPr>
                        <a:t>Query</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1064BC"/>
                      </a:solidFill>
                      <a:prstDash val="solid"/>
                      <a:round/>
                      <a:headEnd type="none" w="med" len="med"/>
                      <a:tailEnd type="none" w="med" len="med"/>
                    </a:lnR>
                    <a:lnT w="4763" cap="flat" cmpd="sng" algn="ctr">
                      <a:solidFill>
                        <a:srgbClr val="7067BC"/>
                      </a:solidFill>
                      <a:prstDash val="solid"/>
                      <a:round/>
                      <a:headEnd type="none" w="med" len="med"/>
                      <a:tailEnd type="none" w="med" len="med"/>
                    </a:lnT>
                    <a:lnB w="4763" cap="flat" cmpd="sng" algn="ctr">
                      <a:solidFill>
                        <a:srgbClr val="3068BC"/>
                      </a:solidFill>
                      <a:prstDash val="solid"/>
                      <a:round/>
                      <a:headEnd type="none" w="med" len="med"/>
                      <a:tailEnd type="none" w="med" len="med"/>
                    </a:lnB>
                  </a:tcPr>
                </a:tc>
                <a:tc>
                  <a:txBody>
                    <a:bodyPr/>
                    <a:lstStyle/>
                    <a:p>
                      <a:pPr algn="l" fontAlgn="t"/>
                      <a:r>
                        <a:rPr lang="fr-FR" sz="1800">
                          <a:effectLst/>
                        </a:rPr>
                        <a:t>Concurrent queries on system views.</a:t>
                      </a:r>
                    </a:p>
                  </a:txBody>
                  <a:tcPr marL="9023" marR="9023" marT="6767" marB="6767">
                    <a:lnL w="12700" cap="flat" cmpd="sng" algn="ctr">
                      <a:solidFill>
                        <a:srgbClr val="1064BC"/>
                      </a:solidFill>
                      <a:prstDash val="solid"/>
                      <a:round/>
                      <a:headEnd type="none" w="med" len="med"/>
                      <a:tailEnd type="none" w="med" len="med"/>
                    </a:lnL>
                    <a:lnR w="12700" cap="flat" cmpd="sng" algn="ctr">
                      <a:solidFill>
                        <a:srgbClr val="1064BC"/>
                      </a:solidFill>
                      <a:prstDash val="solid"/>
                      <a:round/>
                      <a:headEnd type="none" w="med" len="med"/>
                      <a:tailEnd type="none" w="med" len="med"/>
                    </a:lnR>
                    <a:lnT w="4763" cap="flat" cmpd="sng" algn="ctr">
                      <a:solidFill>
                        <a:srgbClr val="E066BC"/>
                      </a:solidFill>
                      <a:prstDash val="solid"/>
                      <a:round/>
                      <a:headEnd type="none" w="med" len="med"/>
                      <a:tailEnd type="none" w="med" len="med"/>
                    </a:lnT>
                    <a:lnB w="4763" cap="flat" cmpd="sng" algn="ctr">
                      <a:solidFill>
                        <a:srgbClr val="3068BC"/>
                      </a:solidFill>
                      <a:prstDash val="solid"/>
                      <a:round/>
                      <a:headEnd type="none" w="med" len="med"/>
                      <a:tailEnd type="none" w="med" len="med"/>
                    </a:lnB>
                  </a:tcPr>
                </a:tc>
                <a:tc>
                  <a:txBody>
                    <a:bodyPr/>
                    <a:lstStyle/>
                    <a:p>
                      <a:pPr algn="l" fontAlgn="t"/>
                      <a:r>
                        <a:rPr lang="en-GB" sz="1800">
                          <a:effectLst/>
                        </a:rPr>
                        <a:t>100</a:t>
                      </a:r>
                    </a:p>
                  </a:txBody>
                  <a:tcPr marL="9023" marR="9023" marT="6767" marB="6767">
                    <a:lnL w="12700" cap="flat" cmpd="sng" algn="ctr">
                      <a:solidFill>
                        <a:srgbClr val="1064BC"/>
                      </a:solidFill>
                      <a:prstDash val="solid"/>
                      <a:round/>
                      <a:headEnd type="none" w="med" len="med"/>
                      <a:tailEnd type="none" w="med" len="med"/>
                    </a:lnL>
                    <a:lnR w="12700" cap="flat" cmpd="sng" algn="ctr">
                      <a:solidFill>
                        <a:srgbClr val="E066BC"/>
                      </a:solidFill>
                      <a:prstDash val="solid"/>
                      <a:round/>
                      <a:headEnd type="none" w="med" len="med"/>
                      <a:tailEnd type="none" w="med" len="med"/>
                    </a:lnR>
                    <a:lnT w="4763" cap="flat" cmpd="sng" algn="ctr">
                      <a:solidFill>
                        <a:srgbClr val="2069BC"/>
                      </a:solidFill>
                      <a:prstDash val="solid"/>
                      <a:round/>
                      <a:headEnd type="none" w="med" len="med"/>
                      <a:tailEnd type="none" w="med" len="med"/>
                    </a:lnT>
                    <a:lnB w="4763" cap="flat" cmpd="sng" algn="ctr">
                      <a:solidFill>
                        <a:srgbClr val="8069BC"/>
                      </a:solidFill>
                      <a:prstDash val="solid"/>
                      <a:round/>
                      <a:headEnd type="none" w="med" len="med"/>
                      <a:tailEnd type="none" w="med" len="med"/>
                    </a:lnB>
                  </a:tcPr>
                </a:tc>
                <a:extLst>
                  <a:ext uri="{0D108BD9-81ED-4DB2-BD59-A6C34878D82A}">
                    <a16:rowId xmlns:a16="http://schemas.microsoft.com/office/drawing/2014/main" val="1774194590"/>
                  </a:ext>
                </a:extLst>
              </a:tr>
              <a:tr h="501253">
                <a:tc>
                  <a:txBody>
                    <a:bodyPr/>
                    <a:lstStyle/>
                    <a:p>
                      <a:pPr algn="l" fontAlgn="t"/>
                      <a:r>
                        <a:rPr lang="en-GB" sz="1800">
                          <a:effectLst/>
                        </a:rPr>
                        <a:t>Query</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2069BC"/>
                      </a:solidFill>
                      <a:prstDash val="solid"/>
                      <a:round/>
                      <a:headEnd type="none" w="med" len="med"/>
                      <a:tailEnd type="none" w="med" len="med"/>
                    </a:lnR>
                    <a:lnT w="4763" cap="flat" cmpd="sng" algn="ctr">
                      <a:solidFill>
                        <a:srgbClr val="3068BC"/>
                      </a:solidFill>
                      <a:prstDash val="solid"/>
                      <a:round/>
                      <a:headEnd type="none" w="med" len="med"/>
                      <a:tailEnd type="none" w="med" len="med"/>
                    </a:lnT>
                    <a:lnB w="4763" cap="flat" cmpd="sng" algn="ctr">
                      <a:solidFill>
                        <a:srgbClr val="1064BC"/>
                      </a:solidFill>
                      <a:prstDash val="solid"/>
                      <a:round/>
                      <a:headEnd type="none" w="med" len="med"/>
                      <a:tailEnd type="none" w="med" len="med"/>
                    </a:lnB>
                  </a:tcPr>
                </a:tc>
                <a:tc>
                  <a:txBody>
                    <a:bodyPr/>
                    <a:lstStyle/>
                    <a:p>
                      <a:pPr algn="l" fontAlgn="t"/>
                      <a:r>
                        <a:rPr lang="en-GB" sz="1800">
                          <a:effectLst/>
                        </a:rPr>
                        <a:t>Queued queries on system views</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2069BC"/>
                      </a:solidFill>
                      <a:prstDash val="solid"/>
                      <a:round/>
                      <a:headEnd type="none" w="med" len="med"/>
                      <a:tailEnd type="none" w="med" len="med"/>
                    </a:lnR>
                    <a:lnT w="4763" cap="flat" cmpd="sng" algn="ctr">
                      <a:solidFill>
                        <a:srgbClr val="3068BC"/>
                      </a:solidFill>
                      <a:prstDash val="solid"/>
                      <a:round/>
                      <a:headEnd type="none" w="med" len="med"/>
                      <a:tailEnd type="none" w="med" len="med"/>
                    </a:lnT>
                    <a:lnB w="4763" cap="flat" cmpd="sng" algn="ctr">
                      <a:solidFill>
                        <a:srgbClr val="D06ABC"/>
                      </a:solidFill>
                      <a:prstDash val="solid"/>
                      <a:round/>
                      <a:headEnd type="none" w="med" len="med"/>
                      <a:tailEnd type="none" w="med" len="med"/>
                    </a:lnB>
                  </a:tcPr>
                </a:tc>
                <a:tc>
                  <a:txBody>
                    <a:bodyPr/>
                    <a:lstStyle/>
                    <a:p>
                      <a:pPr algn="l" fontAlgn="t"/>
                      <a:r>
                        <a:rPr lang="en-GB" sz="1800">
                          <a:effectLst/>
                        </a:rPr>
                        <a:t>1000</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5069BC"/>
                      </a:solidFill>
                      <a:prstDash val="solid"/>
                      <a:round/>
                      <a:headEnd type="none" w="med" len="med"/>
                      <a:tailEnd type="none" w="med" len="med"/>
                    </a:lnR>
                    <a:lnT w="4763" cap="flat" cmpd="sng" algn="ctr">
                      <a:solidFill>
                        <a:srgbClr val="8069BC"/>
                      </a:solidFill>
                      <a:prstDash val="solid"/>
                      <a:round/>
                      <a:headEnd type="none" w="med" len="med"/>
                      <a:tailEnd type="none" w="med" len="med"/>
                    </a:lnT>
                    <a:lnB w="4763" cap="flat" cmpd="sng" algn="ctr">
                      <a:solidFill>
                        <a:srgbClr val="806FBC"/>
                      </a:solidFill>
                      <a:prstDash val="solid"/>
                      <a:round/>
                      <a:headEnd type="none" w="med" len="med"/>
                      <a:tailEnd type="none" w="med" len="med"/>
                    </a:lnB>
                  </a:tcPr>
                </a:tc>
                <a:extLst>
                  <a:ext uri="{0D108BD9-81ED-4DB2-BD59-A6C34878D82A}">
                    <a16:rowId xmlns:a16="http://schemas.microsoft.com/office/drawing/2014/main" val="2835550561"/>
                  </a:ext>
                </a:extLst>
              </a:tr>
              <a:tr h="257394">
                <a:tc>
                  <a:txBody>
                    <a:bodyPr/>
                    <a:lstStyle/>
                    <a:p>
                      <a:pPr algn="l" fontAlgn="t"/>
                      <a:r>
                        <a:rPr lang="en-GB" sz="1800">
                          <a:effectLst/>
                        </a:rPr>
                        <a:t>Query</a:t>
                      </a:r>
                    </a:p>
                  </a:txBody>
                  <a:tcPr marL="9023" marR="9023" marT="6767" marB="6767">
                    <a:lnL w="12700" cap="flat" cmpd="sng" algn="ctr">
                      <a:solidFill>
                        <a:srgbClr val="5069BC"/>
                      </a:solidFill>
                      <a:prstDash val="solid"/>
                      <a:round/>
                      <a:headEnd type="none" w="med" len="med"/>
                      <a:tailEnd type="none" w="med" len="med"/>
                    </a:lnL>
                    <a:lnR w="12700" cap="flat" cmpd="sng" algn="ctr">
                      <a:solidFill>
                        <a:srgbClr val="306EBC"/>
                      </a:solidFill>
                      <a:prstDash val="solid"/>
                      <a:round/>
                      <a:headEnd type="none" w="med" len="med"/>
                      <a:tailEnd type="none" w="med" len="med"/>
                    </a:lnR>
                    <a:lnT w="4763" cap="flat" cmpd="sng" algn="ctr">
                      <a:solidFill>
                        <a:srgbClr val="1064BC"/>
                      </a:solidFill>
                      <a:prstDash val="solid"/>
                      <a:round/>
                      <a:headEnd type="none" w="med" len="med"/>
                      <a:tailEnd type="none" w="med" len="med"/>
                    </a:lnT>
                    <a:lnB w="4763" cap="flat" cmpd="sng" algn="ctr">
                      <a:solidFill>
                        <a:srgbClr val="406DBC"/>
                      </a:solidFill>
                      <a:prstDash val="solid"/>
                      <a:round/>
                      <a:headEnd type="none" w="med" len="med"/>
                      <a:tailEnd type="none" w="med" len="med"/>
                    </a:lnB>
                  </a:tcPr>
                </a:tc>
                <a:tc>
                  <a:txBody>
                    <a:bodyPr/>
                    <a:lstStyle/>
                    <a:p>
                      <a:pPr algn="l" fontAlgn="t"/>
                      <a:r>
                        <a:rPr lang="en-GB" sz="1800">
                          <a:effectLst/>
                        </a:rPr>
                        <a:t>Maximum parameters</a:t>
                      </a:r>
                    </a:p>
                  </a:txBody>
                  <a:tcPr marL="9023" marR="9023" marT="6767" marB="6767">
                    <a:lnL w="12700" cap="flat" cmpd="sng" algn="ctr">
                      <a:solidFill>
                        <a:srgbClr val="306EBC"/>
                      </a:solidFill>
                      <a:prstDash val="solid"/>
                      <a:round/>
                      <a:headEnd type="none" w="med" len="med"/>
                      <a:tailEnd type="none" w="med" len="med"/>
                    </a:lnL>
                    <a:lnR w="12700" cap="flat" cmpd="sng" algn="ctr">
                      <a:solidFill>
                        <a:srgbClr val="D06DBC"/>
                      </a:solidFill>
                      <a:prstDash val="solid"/>
                      <a:round/>
                      <a:headEnd type="none" w="med" len="med"/>
                      <a:tailEnd type="none" w="med" len="med"/>
                    </a:lnR>
                    <a:lnT w="4763" cap="flat" cmpd="sng" algn="ctr">
                      <a:solidFill>
                        <a:srgbClr val="D06ABC"/>
                      </a:solidFill>
                      <a:prstDash val="solid"/>
                      <a:round/>
                      <a:headEnd type="none" w="med" len="med"/>
                      <a:tailEnd type="none" w="med" len="med"/>
                    </a:lnT>
                    <a:lnB w="4763" cap="flat" cmpd="sng" algn="ctr">
                      <a:solidFill>
                        <a:srgbClr val="906BBC"/>
                      </a:solidFill>
                      <a:prstDash val="solid"/>
                      <a:round/>
                      <a:headEnd type="none" w="med" len="med"/>
                      <a:tailEnd type="none" w="med" len="med"/>
                    </a:lnB>
                  </a:tcPr>
                </a:tc>
                <a:tc>
                  <a:txBody>
                    <a:bodyPr/>
                    <a:lstStyle/>
                    <a:p>
                      <a:pPr algn="l" fontAlgn="t"/>
                      <a:r>
                        <a:rPr lang="en-GB" sz="1800">
                          <a:effectLst/>
                        </a:rPr>
                        <a:t>2098</a:t>
                      </a:r>
                    </a:p>
                  </a:txBody>
                  <a:tcPr marL="9023" marR="9023" marT="6767" marB="6767">
                    <a:lnL w="12700" cap="flat" cmpd="sng" algn="ctr">
                      <a:solidFill>
                        <a:srgbClr val="D06DBC"/>
                      </a:solidFill>
                      <a:prstDash val="solid"/>
                      <a:round/>
                      <a:headEnd type="none" w="med" len="med"/>
                      <a:tailEnd type="none" w="med" len="med"/>
                    </a:lnL>
                    <a:lnR w="12700" cap="flat" cmpd="sng" algn="ctr">
                      <a:solidFill>
                        <a:srgbClr val="706ABC"/>
                      </a:solidFill>
                      <a:prstDash val="solid"/>
                      <a:round/>
                      <a:headEnd type="none" w="med" len="med"/>
                      <a:tailEnd type="none" w="med" len="med"/>
                    </a:lnR>
                    <a:lnT w="4763" cap="flat" cmpd="sng" algn="ctr">
                      <a:solidFill>
                        <a:srgbClr val="806FBC"/>
                      </a:solidFill>
                      <a:prstDash val="solid"/>
                      <a:round/>
                      <a:headEnd type="none" w="med" len="med"/>
                      <a:tailEnd type="none" w="med" len="med"/>
                    </a:lnT>
                    <a:lnB w="4763" cap="flat" cmpd="sng" algn="ctr">
                      <a:solidFill>
                        <a:srgbClr val="C06BBC"/>
                      </a:solidFill>
                      <a:prstDash val="solid"/>
                      <a:round/>
                      <a:headEnd type="none" w="med" len="med"/>
                      <a:tailEnd type="none" w="med" len="med"/>
                    </a:lnB>
                  </a:tcPr>
                </a:tc>
                <a:extLst>
                  <a:ext uri="{0D108BD9-81ED-4DB2-BD59-A6C34878D82A}">
                    <a16:rowId xmlns:a16="http://schemas.microsoft.com/office/drawing/2014/main" val="1780498429"/>
                  </a:ext>
                </a:extLst>
              </a:tr>
              <a:tr h="257394">
                <a:tc>
                  <a:txBody>
                    <a:bodyPr/>
                    <a:lstStyle/>
                    <a:p>
                      <a:pPr algn="l" fontAlgn="t"/>
                      <a:r>
                        <a:rPr lang="en-GB" sz="1800">
                          <a:effectLst/>
                        </a:rPr>
                        <a:t>Batch</a:t>
                      </a:r>
                    </a:p>
                  </a:txBody>
                  <a:tcPr marL="9023" marR="9023" marT="6767" marB="6767">
                    <a:lnL w="12700" cap="flat" cmpd="sng" algn="ctr">
                      <a:solidFill>
                        <a:srgbClr val="B06CBC"/>
                      </a:solidFill>
                      <a:prstDash val="solid"/>
                      <a:round/>
                      <a:headEnd type="none" w="med" len="med"/>
                      <a:tailEnd type="none" w="med" len="med"/>
                    </a:lnL>
                    <a:lnR w="12700" cap="flat" cmpd="sng" algn="ctr">
                      <a:solidFill>
                        <a:srgbClr val="B06CBC"/>
                      </a:solidFill>
                      <a:prstDash val="solid"/>
                      <a:round/>
                      <a:headEnd type="none" w="med" len="med"/>
                      <a:tailEnd type="none" w="med" len="med"/>
                    </a:lnR>
                    <a:lnT w="4763" cap="flat" cmpd="sng" algn="ctr">
                      <a:solidFill>
                        <a:srgbClr val="406DBC"/>
                      </a:solidFill>
                      <a:prstDash val="solid"/>
                      <a:round/>
                      <a:headEnd type="none" w="med" len="med"/>
                      <a:tailEnd type="none" w="med" len="med"/>
                    </a:lnT>
                    <a:lnB w="4763" cap="flat" cmpd="sng" algn="ctr">
                      <a:solidFill>
                        <a:srgbClr val="B06CBC"/>
                      </a:solidFill>
                      <a:prstDash val="solid"/>
                      <a:round/>
                      <a:headEnd type="none" w="med" len="med"/>
                      <a:tailEnd type="none" w="med" len="med"/>
                    </a:lnB>
                  </a:tcPr>
                </a:tc>
                <a:tc>
                  <a:txBody>
                    <a:bodyPr/>
                    <a:lstStyle/>
                    <a:p>
                      <a:pPr algn="l" fontAlgn="t"/>
                      <a:r>
                        <a:rPr lang="en-GB" sz="1800">
                          <a:effectLst/>
                        </a:rPr>
                        <a:t>Maximum size</a:t>
                      </a:r>
                    </a:p>
                  </a:txBody>
                  <a:tcPr marL="9023" marR="9023" marT="6767" marB="6767">
                    <a:lnL w="12700" cap="flat" cmpd="sng" algn="ctr">
                      <a:solidFill>
                        <a:srgbClr val="B06CBC"/>
                      </a:solidFill>
                      <a:prstDash val="solid"/>
                      <a:round/>
                      <a:headEnd type="none" w="med" len="med"/>
                      <a:tailEnd type="none" w="med" len="med"/>
                    </a:lnL>
                    <a:lnR w="12700" cap="flat" cmpd="sng" algn="ctr">
                      <a:solidFill>
                        <a:srgbClr val="706DBC"/>
                      </a:solidFill>
                      <a:prstDash val="solid"/>
                      <a:round/>
                      <a:headEnd type="none" w="med" len="med"/>
                      <a:tailEnd type="none" w="med" len="med"/>
                    </a:lnR>
                    <a:lnT w="4763" cap="flat" cmpd="sng" algn="ctr">
                      <a:solidFill>
                        <a:srgbClr val="906BBC"/>
                      </a:solidFill>
                      <a:prstDash val="solid"/>
                      <a:round/>
                      <a:headEnd type="none" w="med" len="med"/>
                      <a:tailEnd type="none" w="med" len="med"/>
                    </a:lnT>
                    <a:lnB w="4763" cap="flat" cmpd="sng" algn="ctr">
                      <a:solidFill>
                        <a:srgbClr val="C06EBC"/>
                      </a:solidFill>
                      <a:prstDash val="solid"/>
                      <a:round/>
                      <a:headEnd type="none" w="med" len="med"/>
                      <a:tailEnd type="none" w="med" len="med"/>
                    </a:lnB>
                  </a:tcPr>
                </a:tc>
                <a:tc>
                  <a:txBody>
                    <a:bodyPr/>
                    <a:lstStyle/>
                    <a:p>
                      <a:pPr algn="l" fontAlgn="t"/>
                      <a:r>
                        <a:rPr lang="en-GB" sz="1800" dirty="0">
                          <a:effectLst/>
                        </a:rPr>
                        <a:t>65,536*4096</a:t>
                      </a:r>
                    </a:p>
                  </a:txBody>
                  <a:tcPr marL="9023" marR="9023" marT="6767" marB="6767">
                    <a:lnL w="12700" cap="flat" cmpd="sng" algn="ctr">
                      <a:solidFill>
                        <a:srgbClr val="706DBC"/>
                      </a:solidFill>
                      <a:prstDash val="solid"/>
                      <a:round/>
                      <a:headEnd type="none" w="med" len="med"/>
                      <a:tailEnd type="none" w="med" len="med"/>
                    </a:lnL>
                    <a:lnR w="12700" cap="flat" cmpd="sng" algn="ctr">
                      <a:solidFill>
                        <a:srgbClr val="B06FBC"/>
                      </a:solidFill>
                      <a:prstDash val="solid"/>
                      <a:round/>
                      <a:headEnd type="none" w="med" len="med"/>
                      <a:tailEnd type="none" w="med" len="med"/>
                    </a:lnR>
                    <a:lnT w="4763" cap="flat" cmpd="sng" algn="ctr">
                      <a:solidFill>
                        <a:srgbClr val="C06BBC"/>
                      </a:solidFill>
                      <a:prstDash val="solid"/>
                      <a:round/>
                      <a:headEnd type="none" w="med" len="med"/>
                      <a:tailEnd type="none" w="med" len="med"/>
                    </a:lnT>
                    <a:lnB w="4763" cap="flat" cmpd="sng" algn="ctr">
                      <a:solidFill>
                        <a:srgbClr val="406ABC"/>
                      </a:solidFill>
                      <a:prstDash val="solid"/>
                      <a:round/>
                      <a:headEnd type="none" w="med" len="med"/>
                      <a:tailEnd type="none" w="med" len="med"/>
                    </a:lnB>
                  </a:tcPr>
                </a:tc>
                <a:extLst>
                  <a:ext uri="{0D108BD9-81ED-4DB2-BD59-A6C34878D82A}">
                    <a16:rowId xmlns:a16="http://schemas.microsoft.com/office/drawing/2014/main" val="2637093019"/>
                  </a:ext>
                </a:extLst>
              </a:tr>
            </a:tbl>
          </a:graphicData>
        </a:graphic>
      </p:graphicFrame>
    </p:spTree>
    <p:extLst>
      <p:ext uri="{BB962C8B-B14F-4D97-AF65-F5344CB8AC3E}">
        <p14:creationId xmlns:p14="http://schemas.microsoft.com/office/powerpoint/2010/main" val="286166923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3CFA-34A6-4534-88DB-78072570F935}"/>
              </a:ext>
            </a:extLst>
          </p:cNvPr>
          <p:cNvSpPr>
            <a:spLocks noGrp="1"/>
          </p:cNvSpPr>
          <p:nvPr>
            <p:ph type="title"/>
          </p:nvPr>
        </p:nvSpPr>
        <p:spPr/>
        <p:txBody>
          <a:bodyPr/>
          <a:lstStyle/>
          <a:p>
            <a:r>
              <a:rPr lang="en-GB" b="1" dirty="0"/>
              <a:t>Queries</a:t>
            </a:r>
            <a:endParaRPr lang="en-GB" dirty="0"/>
          </a:p>
        </p:txBody>
      </p:sp>
      <p:sp>
        <p:nvSpPr>
          <p:cNvPr id="3" name="Text Placeholder 2">
            <a:extLst>
              <a:ext uri="{FF2B5EF4-FFF2-40B4-BE49-F238E27FC236}">
                <a16:creationId xmlns:a16="http://schemas.microsoft.com/office/drawing/2014/main" id="{06B54207-B334-4307-BC15-0F67B264B793}"/>
              </a:ext>
            </a:extLst>
          </p:cNvPr>
          <p:cNvSpPr>
            <a:spLocks noGrp="1"/>
          </p:cNvSpPr>
          <p:nvPr>
            <p:ph type="body" sz="quarter" idx="10"/>
          </p:nvPr>
        </p:nvSpPr>
        <p:spPr/>
        <p:txBody>
          <a:bodyPr/>
          <a:lstStyle/>
          <a:p>
            <a:endParaRPr lang="en-GB"/>
          </a:p>
        </p:txBody>
      </p:sp>
      <p:graphicFrame>
        <p:nvGraphicFramePr>
          <p:cNvPr id="4" name="Table 3">
            <a:extLst>
              <a:ext uri="{FF2B5EF4-FFF2-40B4-BE49-F238E27FC236}">
                <a16:creationId xmlns:a16="http://schemas.microsoft.com/office/drawing/2014/main" id="{AC48028F-327F-4567-BF34-FC65715377AC}"/>
              </a:ext>
            </a:extLst>
          </p:cNvPr>
          <p:cNvGraphicFramePr>
            <a:graphicFrameLocks noGrp="1"/>
          </p:cNvGraphicFramePr>
          <p:nvPr>
            <p:extLst>
              <p:ext uri="{D42A27DB-BD31-4B8C-83A1-F6EECF244321}">
                <p14:modId xmlns:p14="http://schemas.microsoft.com/office/powerpoint/2010/main" val="3817385171"/>
              </p:ext>
            </p:extLst>
          </p:nvPr>
        </p:nvGraphicFramePr>
        <p:xfrm>
          <a:off x="457200" y="1212850"/>
          <a:ext cx="11522075" cy="5689524"/>
        </p:xfrm>
        <a:graphic>
          <a:graphicData uri="http://schemas.openxmlformats.org/drawingml/2006/table">
            <a:tbl>
              <a:tblPr/>
              <a:tblGrid>
                <a:gridCol w="1732391">
                  <a:extLst>
                    <a:ext uri="{9D8B030D-6E8A-4147-A177-3AD203B41FA5}">
                      <a16:colId xmlns:a16="http://schemas.microsoft.com/office/drawing/2014/main" val="3006162632"/>
                    </a:ext>
                  </a:extLst>
                </a:gridCol>
                <a:gridCol w="2295997">
                  <a:extLst>
                    <a:ext uri="{9D8B030D-6E8A-4147-A177-3AD203B41FA5}">
                      <a16:colId xmlns:a16="http://schemas.microsoft.com/office/drawing/2014/main" val="2051088022"/>
                    </a:ext>
                  </a:extLst>
                </a:gridCol>
                <a:gridCol w="7493687">
                  <a:extLst>
                    <a:ext uri="{9D8B030D-6E8A-4147-A177-3AD203B41FA5}">
                      <a16:colId xmlns:a16="http://schemas.microsoft.com/office/drawing/2014/main" val="944228659"/>
                    </a:ext>
                  </a:extLst>
                </a:gridCol>
              </a:tblGrid>
              <a:tr h="233318">
                <a:tc>
                  <a:txBody>
                    <a:bodyPr/>
                    <a:lstStyle/>
                    <a:p>
                      <a:pPr algn="l" fontAlgn="b"/>
                      <a:r>
                        <a:rPr lang="en-GB" sz="1600" dirty="0">
                          <a:effectLst/>
                        </a:rPr>
                        <a:t>Category</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F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A03ABC"/>
                      </a:solidFill>
                      <a:prstDash val="solid"/>
                      <a:round/>
                      <a:headEnd type="none" w="med" len="med"/>
                      <a:tailEnd type="none" w="med" len="med"/>
                    </a:lnB>
                  </a:tcPr>
                </a:tc>
                <a:tc>
                  <a:txBody>
                    <a:bodyPr/>
                    <a:lstStyle/>
                    <a:p>
                      <a:pPr algn="l" fontAlgn="b"/>
                      <a:r>
                        <a:rPr lang="en-GB" sz="1600">
                          <a:effectLst/>
                        </a:rPr>
                        <a:t>Description</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C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103ABC"/>
                      </a:solidFill>
                      <a:prstDash val="solid"/>
                      <a:round/>
                      <a:headEnd type="none" w="med" len="med"/>
                      <a:tailEnd type="none" w="med" len="med"/>
                    </a:lnB>
                  </a:tcPr>
                </a:tc>
                <a:tc>
                  <a:txBody>
                    <a:bodyPr/>
                    <a:lstStyle/>
                    <a:p>
                      <a:pPr algn="l" fontAlgn="b"/>
                      <a:r>
                        <a:rPr lang="en-GB" sz="1600">
                          <a:effectLst/>
                        </a:rPr>
                        <a:t>Maximum</a:t>
                      </a:r>
                    </a:p>
                  </a:txBody>
                  <a:tcPr marL="9023" marR="9023" marT="6767" marB="6767" anchor="b">
                    <a:lnL w="12700" cap="flat" cmpd="sng" algn="ctr">
                      <a:solidFill>
                        <a:srgbClr val="E03CBC"/>
                      </a:solidFill>
                      <a:prstDash val="solid"/>
                      <a:round/>
                      <a:headEnd type="none" w="med" len="med"/>
                      <a:tailEnd type="none" w="med" len="med"/>
                    </a:lnL>
                    <a:lnR w="12700" cap="flat" cmpd="sng" algn="ctr">
                      <a:solidFill>
                        <a:srgbClr val="003EBC"/>
                      </a:solidFill>
                      <a:prstDash val="solid"/>
                      <a:round/>
                      <a:headEnd type="none" w="med" len="med"/>
                      <a:tailEnd type="none" w="med" len="med"/>
                    </a:lnR>
                    <a:lnT w="12700" cap="flat" cmpd="sng" algn="ctr">
                      <a:solidFill>
                        <a:srgbClr val="903BBC"/>
                      </a:solidFill>
                      <a:prstDash val="solid"/>
                      <a:round/>
                      <a:headEnd type="none" w="med" len="med"/>
                      <a:tailEnd type="none" w="med" len="med"/>
                    </a:lnT>
                    <a:lnB w="4763" cap="flat" cmpd="sng" algn="ctr">
                      <a:solidFill>
                        <a:srgbClr val="C03EBC"/>
                      </a:solidFill>
                      <a:prstDash val="solid"/>
                      <a:round/>
                      <a:headEnd type="none" w="med" len="med"/>
                      <a:tailEnd type="none" w="med" len="med"/>
                    </a:lnB>
                  </a:tcPr>
                </a:tc>
                <a:extLst>
                  <a:ext uri="{0D108BD9-81ED-4DB2-BD59-A6C34878D82A}">
                    <a16:rowId xmlns:a16="http://schemas.microsoft.com/office/drawing/2014/main" val="2769438620"/>
                  </a:ext>
                </a:extLst>
              </a:tr>
              <a:tr h="886275">
                <a:tc>
                  <a:txBody>
                    <a:bodyPr/>
                    <a:lstStyle/>
                    <a:p>
                      <a:pPr algn="l" fontAlgn="t"/>
                      <a:r>
                        <a:rPr lang="en-GB" sz="1600" dirty="0">
                          <a:effectLst/>
                        </a:rPr>
                        <a:t>SELECT results</a:t>
                      </a:r>
                    </a:p>
                  </a:txBody>
                  <a:tcPr marL="9023" marR="9023" marT="6767" marB="6767">
                    <a:lnL w="12700" cap="flat" cmpd="sng" algn="ctr">
                      <a:solidFill>
                        <a:srgbClr val="203FBC"/>
                      </a:solidFill>
                      <a:prstDash val="solid"/>
                      <a:round/>
                      <a:headEnd type="none" w="med" len="med"/>
                      <a:tailEnd type="none" w="med" len="med"/>
                    </a:lnL>
                    <a:lnR w="12700" cap="flat" cmpd="sng" algn="ctr">
                      <a:solidFill>
                        <a:srgbClr val="B045BC"/>
                      </a:solidFill>
                      <a:prstDash val="solid"/>
                      <a:round/>
                      <a:headEnd type="none" w="med" len="med"/>
                      <a:tailEnd type="none" w="med" len="med"/>
                    </a:lnR>
                    <a:lnT w="4763" cap="flat" cmpd="sng" algn="ctr">
                      <a:solidFill>
                        <a:srgbClr val="A03ABC"/>
                      </a:solidFill>
                      <a:prstDash val="solid"/>
                      <a:round/>
                      <a:headEnd type="none" w="med" len="med"/>
                      <a:tailEnd type="none" w="med" len="med"/>
                    </a:lnT>
                    <a:lnB w="4763" cap="flat" cmpd="sng" algn="ctr">
                      <a:solidFill>
                        <a:srgbClr val="0044BC"/>
                      </a:solidFill>
                      <a:prstDash val="solid"/>
                      <a:round/>
                      <a:headEnd type="none" w="med" len="med"/>
                      <a:tailEnd type="none" w="med" len="med"/>
                    </a:lnB>
                  </a:tcPr>
                </a:tc>
                <a:tc>
                  <a:txBody>
                    <a:bodyPr/>
                    <a:lstStyle/>
                    <a:p>
                      <a:pPr algn="l" fontAlgn="t"/>
                      <a:r>
                        <a:rPr lang="en-GB" sz="1600" dirty="0">
                          <a:effectLst/>
                        </a:rPr>
                        <a:t>Columns per row</a:t>
                      </a:r>
                    </a:p>
                  </a:txBody>
                  <a:tcPr marL="9023" marR="9023" marT="6767" marB="6767">
                    <a:lnL w="12700" cap="flat" cmpd="sng" algn="ctr">
                      <a:solidFill>
                        <a:srgbClr val="B045BC"/>
                      </a:solidFill>
                      <a:prstDash val="solid"/>
                      <a:round/>
                      <a:headEnd type="none" w="med" len="med"/>
                      <a:tailEnd type="none" w="med" len="med"/>
                    </a:lnL>
                    <a:lnR w="12700" cap="flat" cmpd="sng" algn="ctr">
                      <a:solidFill>
                        <a:srgbClr val="D040BC"/>
                      </a:solidFill>
                      <a:prstDash val="solid"/>
                      <a:round/>
                      <a:headEnd type="none" w="med" len="med"/>
                      <a:tailEnd type="none" w="med" len="med"/>
                    </a:lnR>
                    <a:lnT w="4763" cap="flat" cmpd="sng" algn="ctr">
                      <a:solidFill>
                        <a:srgbClr val="103ABC"/>
                      </a:solidFill>
                      <a:prstDash val="solid"/>
                      <a:round/>
                      <a:headEnd type="none" w="med" len="med"/>
                      <a:tailEnd type="none" w="med" len="med"/>
                    </a:lnT>
                    <a:lnB w="4763" cap="flat" cmpd="sng" algn="ctr">
                      <a:solidFill>
                        <a:srgbClr val="2042BC"/>
                      </a:solidFill>
                      <a:prstDash val="solid"/>
                      <a:round/>
                      <a:headEnd type="none" w="med" len="med"/>
                      <a:tailEnd type="none" w="med" len="med"/>
                    </a:lnB>
                  </a:tcPr>
                </a:tc>
                <a:tc>
                  <a:txBody>
                    <a:bodyPr/>
                    <a:lstStyle/>
                    <a:p>
                      <a:pPr algn="l" fontAlgn="t"/>
                      <a:r>
                        <a:rPr lang="en-GB" sz="1600" dirty="0">
                          <a:effectLst/>
                        </a:rPr>
                        <a:t>4096</a:t>
                      </a:r>
                      <a:br>
                        <a:rPr lang="en-GB" sz="1600" dirty="0">
                          <a:effectLst/>
                        </a:rPr>
                      </a:br>
                      <a:br>
                        <a:rPr lang="en-GB" sz="1600" dirty="0">
                          <a:effectLst/>
                        </a:rPr>
                      </a:br>
                      <a:r>
                        <a:rPr lang="en-GB" sz="1600" dirty="0">
                          <a:effectLst/>
                        </a:rPr>
                        <a:t>You can never have more than 4096 columns per row in the SELECT result. There is no guarantee that you can always have 4096. If the query plan requires a temporary table, the 1024 columns per table maximum might apply.</a:t>
                      </a:r>
                    </a:p>
                  </a:txBody>
                  <a:tcPr marL="9023" marR="9023" marT="6767" marB="6767">
                    <a:lnL w="12700" cap="flat" cmpd="sng" algn="ctr">
                      <a:solidFill>
                        <a:srgbClr val="D040BC"/>
                      </a:solidFill>
                      <a:prstDash val="solid"/>
                      <a:round/>
                      <a:headEnd type="none" w="med" len="med"/>
                      <a:tailEnd type="none" w="med" len="med"/>
                    </a:lnL>
                    <a:lnR w="12700" cap="flat" cmpd="sng" algn="ctr">
                      <a:solidFill>
                        <a:srgbClr val="2045BC"/>
                      </a:solidFill>
                      <a:prstDash val="solid"/>
                      <a:round/>
                      <a:headEnd type="none" w="med" len="med"/>
                      <a:tailEnd type="none" w="med" len="med"/>
                    </a:lnR>
                    <a:lnT w="4763" cap="flat" cmpd="sng" algn="ctr">
                      <a:solidFill>
                        <a:srgbClr val="C03EBC"/>
                      </a:solidFill>
                      <a:prstDash val="solid"/>
                      <a:round/>
                      <a:headEnd type="none" w="med" len="med"/>
                      <a:tailEnd type="none" w="med" len="med"/>
                    </a:lnT>
                    <a:lnB w="4763" cap="flat" cmpd="sng" algn="ctr">
                      <a:solidFill>
                        <a:srgbClr val="2042BC"/>
                      </a:solidFill>
                      <a:prstDash val="solid"/>
                      <a:round/>
                      <a:headEnd type="none" w="med" len="med"/>
                      <a:tailEnd type="none" w="med" len="med"/>
                    </a:lnB>
                  </a:tcPr>
                </a:tc>
                <a:extLst>
                  <a:ext uri="{0D108BD9-81ED-4DB2-BD59-A6C34878D82A}">
                    <a16:rowId xmlns:a16="http://schemas.microsoft.com/office/drawing/2014/main" val="2376545588"/>
                  </a:ext>
                </a:extLst>
              </a:tr>
              <a:tr h="980392">
                <a:tc>
                  <a:txBody>
                    <a:bodyPr/>
                    <a:lstStyle/>
                    <a:p>
                      <a:pPr algn="l" fontAlgn="t"/>
                      <a:r>
                        <a:rPr lang="en-GB" sz="1600" dirty="0">
                          <a:effectLst/>
                        </a:rPr>
                        <a:t>SELECT</a:t>
                      </a:r>
                    </a:p>
                  </a:txBody>
                  <a:tcPr marL="9023" marR="9023" marT="6767" marB="6767">
                    <a:lnL w="12700" cap="flat" cmpd="sng" algn="ctr">
                      <a:solidFill>
                        <a:srgbClr val="2042BC"/>
                      </a:solidFill>
                      <a:prstDash val="solid"/>
                      <a:round/>
                      <a:headEnd type="none" w="med" len="med"/>
                      <a:tailEnd type="none" w="med" len="med"/>
                    </a:lnL>
                    <a:lnR w="12700" cap="flat" cmpd="sng" algn="ctr">
                      <a:solidFill>
                        <a:srgbClr val="3044BC"/>
                      </a:solidFill>
                      <a:prstDash val="solid"/>
                      <a:round/>
                      <a:headEnd type="none" w="med" len="med"/>
                      <a:tailEnd type="none" w="med" len="med"/>
                    </a:lnR>
                    <a:lnT w="4763" cap="flat" cmpd="sng" algn="ctr">
                      <a:solidFill>
                        <a:srgbClr val="0044BC"/>
                      </a:solidFill>
                      <a:prstDash val="solid"/>
                      <a:round/>
                      <a:headEnd type="none" w="med" len="med"/>
                      <a:tailEnd type="none" w="med" len="med"/>
                    </a:lnT>
                    <a:lnB w="4763" cap="flat" cmpd="sng" algn="ctr">
                      <a:solidFill>
                        <a:srgbClr val="D043BC"/>
                      </a:solidFill>
                      <a:prstDash val="solid"/>
                      <a:round/>
                      <a:headEnd type="none" w="med" len="med"/>
                      <a:tailEnd type="none" w="med" len="med"/>
                    </a:lnB>
                  </a:tcPr>
                </a:tc>
                <a:tc>
                  <a:txBody>
                    <a:bodyPr/>
                    <a:lstStyle/>
                    <a:p>
                      <a:pPr algn="l" fontAlgn="t"/>
                      <a:r>
                        <a:rPr lang="en-GB" sz="1600" dirty="0">
                          <a:effectLst/>
                        </a:rPr>
                        <a:t>Nested subqueries</a:t>
                      </a:r>
                    </a:p>
                  </a:txBody>
                  <a:tcPr marL="9023" marR="9023" marT="6767" marB="6767">
                    <a:lnL w="12700" cap="flat" cmpd="sng" algn="ctr">
                      <a:solidFill>
                        <a:srgbClr val="3044BC"/>
                      </a:solidFill>
                      <a:prstDash val="solid"/>
                      <a:round/>
                      <a:headEnd type="none" w="med" len="med"/>
                      <a:tailEnd type="none" w="med" len="med"/>
                    </a:lnL>
                    <a:lnR w="12700" cap="flat" cmpd="sng" algn="ctr">
                      <a:solidFill>
                        <a:srgbClr val="C041BC"/>
                      </a:solidFill>
                      <a:prstDash val="solid"/>
                      <a:round/>
                      <a:headEnd type="none" w="med" len="med"/>
                      <a:tailEnd type="none" w="med" len="med"/>
                    </a:lnR>
                    <a:lnT w="4763" cap="flat" cmpd="sng" algn="ctr">
                      <a:solidFill>
                        <a:srgbClr val="2042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600">
                          <a:effectLst/>
                        </a:rPr>
                        <a:t>32</a:t>
                      </a:r>
                      <a:br>
                        <a:rPr lang="en-GB" sz="1600">
                          <a:effectLst/>
                        </a:rPr>
                      </a:br>
                      <a:br>
                        <a:rPr lang="en-GB" sz="1600">
                          <a:effectLst/>
                        </a:rPr>
                      </a:br>
                      <a:r>
                        <a:rPr lang="en-GB" sz="1600">
                          <a:effectLst/>
                        </a:rPr>
                        <a:t>You can never have more than 32 nested subqueries in a SELECT statement. There is no guarantee that you can always have 32. For example, a JOIN can introduce a subquery into the query plan. The number of subqueries can also be limited by available memory.</a:t>
                      </a:r>
                    </a:p>
                  </a:txBody>
                  <a:tcPr marL="9023" marR="9023" marT="6767" marB="6767">
                    <a:lnL w="12700" cap="flat" cmpd="sng" algn="ctr">
                      <a:solidFill>
                        <a:srgbClr val="C041BC"/>
                      </a:solidFill>
                      <a:prstDash val="solid"/>
                      <a:round/>
                      <a:headEnd type="none" w="med" len="med"/>
                      <a:tailEnd type="none" w="med" len="med"/>
                    </a:lnL>
                    <a:lnR w="12700" cap="flat" cmpd="sng" algn="ctr">
                      <a:solidFill>
                        <a:srgbClr val="F041BC"/>
                      </a:solidFill>
                      <a:prstDash val="solid"/>
                      <a:round/>
                      <a:headEnd type="none" w="med" len="med"/>
                      <a:tailEnd type="none" w="med" len="med"/>
                    </a:lnR>
                    <a:lnT w="4763" cap="flat" cmpd="sng" algn="ctr">
                      <a:solidFill>
                        <a:srgbClr val="2042BC"/>
                      </a:solidFill>
                      <a:prstDash val="solid"/>
                      <a:round/>
                      <a:headEnd type="none" w="med" len="med"/>
                      <a:tailEnd type="none" w="med" len="med"/>
                    </a:lnT>
                    <a:lnB w="4763" cap="flat" cmpd="sng" algn="ctr">
                      <a:solidFill>
                        <a:srgbClr val="D043BC"/>
                      </a:solidFill>
                      <a:prstDash val="solid"/>
                      <a:round/>
                      <a:headEnd type="none" w="med" len="med"/>
                      <a:tailEnd type="none" w="med" len="med"/>
                    </a:lnB>
                  </a:tcPr>
                </a:tc>
                <a:extLst>
                  <a:ext uri="{0D108BD9-81ED-4DB2-BD59-A6C34878D82A}">
                    <a16:rowId xmlns:a16="http://schemas.microsoft.com/office/drawing/2014/main" val="358088619"/>
                  </a:ext>
                </a:extLst>
              </a:tr>
              <a:tr h="886275">
                <a:tc>
                  <a:txBody>
                    <a:bodyPr/>
                    <a:lstStyle/>
                    <a:p>
                      <a:pPr algn="l" fontAlgn="t"/>
                      <a:r>
                        <a:rPr lang="en-GB" sz="1600">
                          <a:effectLst/>
                        </a:rPr>
                        <a:t>SELECT</a:t>
                      </a:r>
                    </a:p>
                  </a:txBody>
                  <a:tcPr marL="9023" marR="9023" marT="6767" marB="6767">
                    <a:lnL w="12700" cap="flat" cmpd="sng" algn="ctr">
                      <a:solidFill>
                        <a:srgbClr val="A043BC"/>
                      </a:solidFill>
                      <a:prstDash val="solid"/>
                      <a:round/>
                      <a:headEnd type="none" w="med" len="med"/>
                      <a:tailEnd type="none" w="med" len="med"/>
                    </a:lnL>
                    <a:lnR w="12700" cap="flat" cmpd="sng" algn="ctr">
                      <a:solidFill>
                        <a:srgbClr val="2045BC"/>
                      </a:solidFill>
                      <a:prstDash val="solid"/>
                      <a:round/>
                      <a:headEnd type="none" w="med" len="med"/>
                      <a:tailEnd type="none" w="med" len="med"/>
                    </a:lnR>
                    <a:lnT w="4763" cap="flat" cmpd="sng" algn="ctr">
                      <a:solidFill>
                        <a:srgbClr val="D043BC"/>
                      </a:solidFill>
                      <a:prstDash val="solid"/>
                      <a:round/>
                      <a:headEnd type="none" w="med" len="med"/>
                      <a:tailEnd type="none" w="med" len="med"/>
                    </a:lnT>
                    <a:lnB w="4763" cap="flat" cmpd="sng" algn="ctr">
                      <a:solidFill>
                        <a:srgbClr val="C041BC"/>
                      </a:solidFill>
                      <a:prstDash val="solid"/>
                      <a:round/>
                      <a:headEnd type="none" w="med" len="med"/>
                      <a:tailEnd type="none" w="med" len="med"/>
                    </a:lnB>
                  </a:tcPr>
                </a:tc>
                <a:tc>
                  <a:txBody>
                    <a:bodyPr/>
                    <a:lstStyle/>
                    <a:p>
                      <a:pPr algn="l" fontAlgn="t"/>
                      <a:r>
                        <a:rPr lang="en-GB" sz="1600">
                          <a:effectLst/>
                        </a:rPr>
                        <a:t>Columns per JOIN</a:t>
                      </a:r>
                    </a:p>
                  </a:txBody>
                  <a:tcPr marL="9023" marR="9023" marT="6767" marB="6767">
                    <a:lnL w="12700" cap="flat" cmpd="sng" algn="ctr">
                      <a:solidFill>
                        <a:srgbClr val="2045BC"/>
                      </a:solidFill>
                      <a:prstDash val="solid"/>
                      <a:round/>
                      <a:headEnd type="none" w="med" len="med"/>
                      <a:tailEnd type="none" w="med" len="med"/>
                    </a:lnL>
                    <a:lnR w="12700" cap="flat" cmpd="sng" algn="ctr">
                      <a:solidFill>
                        <a:srgbClr val="E045BC"/>
                      </a:solidFill>
                      <a:prstDash val="solid"/>
                      <a:round/>
                      <a:headEnd type="none" w="med" len="med"/>
                      <a:tailEnd type="none" w="med" len="med"/>
                    </a:lnR>
                    <a:lnT w="4763" cap="flat" cmpd="sng" algn="ctr">
                      <a:solidFill>
                        <a:srgbClr val="C044BC"/>
                      </a:solidFill>
                      <a:prstDash val="solid"/>
                      <a:round/>
                      <a:headEnd type="none" w="med" len="med"/>
                      <a:tailEnd type="none" w="med" len="med"/>
                    </a:lnT>
                    <a:lnB w="4763" cap="flat" cmpd="sng" algn="ctr">
                      <a:solidFill>
                        <a:srgbClr val="2045BC"/>
                      </a:solidFill>
                      <a:prstDash val="solid"/>
                      <a:round/>
                      <a:headEnd type="none" w="med" len="med"/>
                      <a:tailEnd type="none" w="med" len="med"/>
                    </a:lnB>
                  </a:tcPr>
                </a:tc>
                <a:tc>
                  <a:txBody>
                    <a:bodyPr/>
                    <a:lstStyle/>
                    <a:p>
                      <a:pPr algn="l" fontAlgn="t"/>
                      <a:r>
                        <a:rPr lang="en-GB" sz="1600" dirty="0">
                          <a:effectLst/>
                        </a:rPr>
                        <a:t>1024 columns</a:t>
                      </a:r>
                      <a:br>
                        <a:rPr lang="en-GB" sz="1600" dirty="0">
                          <a:effectLst/>
                        </a:rPr>
                      </a:br>
                      <a:br>
                        <a:rPr lang="en-GB" sz="1600" dirty="0">
                          <a:effectLst/>
                        </a:rPr>
                      </a:br>
                      <a:r>
                        <a:rPr lang="en-GB" sz="1600" dirty="0">
                          <a:effectLst/>
                        </a:rPr>
                        <a:t>You can never have more than 1024 columns in the JOIN. There is no guarantee that you can always have 1024. If the JOIN plan requires a temporary table with more columns than the JOIN result, the 1024 limit applies to the temporary table.</a:t>
                      </a:r>
                    </a:p>
                  </a:txBody>
                  <a:tcPr marL="9023" marR="9023" marT="6767" marB="6767">
                    <a:lnL w="12700" cap="flat" cmpd="sng" algn="ctr">
                      <a:solidFill>
                        <a:srgbClr val="E045BC"/>
                      </a:solidFill>
                      <a:prstDash val="solid"/>
                      <a:round/>
                      <a:headEnd type="none" w="med" len="med"/>
                      <a:tailEnd type="none" w="med" len="med"/>
                    </a:lnL>
                    <a:lnR w="12700" cap="flat" cmpd="sng" algn="ctr">
                      <a:solidFill>
                        <a:srgbClr val="A043BC"/>
                      </a:solidFill>
                      <a:prstDash val="solid"/>
                      <a:round/>
                      <a:headEnd type="none" w="med" len="med"/>
                      <a:tailEnd type="none" w="med" len="med"/>
                    </a:lnR>
                    <a:lnT w="4763" cap="flat" cmpd="sng" algn="ctr">
                      <a:solidFill>
                        <a:srgbClr val="D043BC"/>
                      </a:solidFill>
                      <a:prstDash val="solid"/>
                      <a:round/>
                      <a:headEnd type="none" w="med" len="med"/>
                      <a:tailEnd type="none" w="med" len="med"/>
                    </a:lnT>
                    <a:lnB w="4763" cap="flat" cmpd="sng" algn="ctr">
                      <a:solidFill>
                        <a:srgbClr val="1040BC"/>
                      </a:solidFill>
                      <a:prstDash val="solid"/>
                      <a:round/>
                      <a:headEnd type="none" w="med" len="med"/>
                      <a:tailEnd type="none" w="med" len="med"/>
                    </a:lnB>
                  </a:tcPr>
                </a:tc>
                <a:extLst>
                  <a:ext uri="{0D108BD9-81ED-4DB2-BD59-A6C34878D82A}">
                    <a16:rowId xmlns:a16="http://schemas.microsoft.com/office/drawing/2014/main" val="3679323969"/>
                  </a:ext>
                </a:extLst>
              </a:tr>
              <a:tr h="667799">
                <a:tc>
                  <a:txBody>
                    <a:bodyPr/>
                    <a:lstStyle/>
                    <a:p>
                      <a:pPr algn="l" fontAlgn="t"/>
                      <a:r>
                        <a:rPr lang="en-GB" sz="1600">
                          <a:effectLst/>
                        </a:rPr>
                        <a:t>SELECT</a:t>
                      </a:r>
                    </a:p>
                  </a:txBody>
                  <a:tcPr marL="9023" marR="9023" marT="6767" marB="6767">
                    <a:lnL w="12700" cap="flat" cmpd="sng" algn="ctr">
                      <a:solidFill>
                        <a:srgbClr val="1040BC"/>
                      </a:solidFill>
                      <a:prstDash val="solid"/>
                      <a:round/>
                      <a:headEnd type="none" w="med" len="med"/>
                      <a:tailEnd type="none" w="med" len="med"/>
                    </a:lnL>
                    <a:lnR w="12700" cap="flat" cmpd="sng" algn="ctr">
                      <a:solidFill>
                        <a:srgbClr val="4040BC"/>
                      </a:solidFill>
                      <a:prstDash val="solid"/>
                      <a:round/>
                      <a:headEnd type="none" w="med" len="med"/>
                      <a:tailEnd type="none" w="med" len="med"/>
                    </a:lnR>
                    <a:lnT w="4763" cap="flat" cmpd="sng" algn="ctr">
                      <a:solidFill>
                        <a:srgbClr val="C041BC"/>
                      </a:solidFill>
                      <a:prstDash val="solid"/>
                      <a:round/>
                      <a:headEnd type="none" w="med" len="med"/>
                      <a:tailEnd type="none" w="med" len="med"/>
                    </a:lnT>
                    <a:lnB w="4763" cap="flat" cmpd="sng" algn="ctr">
                      <a:solidFill>
                        <a:srgbClr val="E045BC"/>
                      </a:solidFill>
                      <a:prstDash val="solid"/>
                      <a:round/>
                      <a:headEnd type="none" w="med" len="med"/>
                      <a:tailEnd type="none" w="med" len="med"/>
                    </a:lnB>
                  </a:tcPr>
                </a:tc>
                <a:tc>
                  <a:txBody>
                    <a:bodyPr/>
                    <a:lstStyle/>
                    <a:p>
                      <a:pPr algn="l" fontAlgn="t"/>
                      <a:r>
                        <a:rPr lang="en-GB" sz="1600">
                          <a:effectLst/>
                        </a:rPr>
                        <a:t>Bytes per GROUP BY columns.</a:t>
                      </a:r>
                    </a:p>
                  </a:txBody>
                  <a:tcPr marL="9023" marR="9023" marT="6767" marB="6767">
                    <a:lnL w="12700" cap="flat" cmpd="sng" algn="ctr">
                      <a:solidFill>
                        <a:srgbClr val="4040BC"/>
                      </a:solidFill>
                      <a:prstDash val="solid"/>
                      <a:round/>
                      <a:headEnd type="none" w="med" len="med"/>
                      <a:tailEnd type="none" w="med" len="med"/>
                    </a:lnL>
                    <a:lnR w="12700" cap="flat" cmpd="sng" algn="ctr">
                      <a:solidFill>
                        <a:srgbClr val="E045BC"/>
                      </a:solidFill>
                      <a:prstDash val="solid"/>
                      <a:round/>
                      <a:headEnd type="none" w="med" len="med"/>
                      <a:tailEnd type="none" w="med" len="med"/>
                    </a:lnR>
                    <a:lnT w="4763" cap="flat" cmpd="sng" algn="ctr">
                      <a:solidFill>
                        <a:srgbClr val="2045BC"/>
                      </a:solidFill>
                      <a:prstDash val="solid"/>
                      <a:round/>
                      <a:headEnd type="none" w="med" len="med"/>
                      <a:tailEnd type="none" w="med" len="med"/>
                    </a:lnT>
                    <a:lnB w="4763" cap="flat" cmpd="sng" algn="ctr">
                      <a:solidFill>
                        <a:srgbClr val="1043BC"/>
                      </a:solidFill>
                      <a:prstDash val="solid"/>
                      <a:round/>
                      <a:headEnd type="none" w="med" len="med"/>
                      <a:tailEnd type="none" w="med" len="med"/>
                    </a:lnB>
                  </a:tcPr>
                </a:tc>
                <a:tc>
                  <a:txBody>
                    <a:bodyPr/>
                    <a:lstStyle/>
                    <a:p>
                      <a:pPr algn="l" fontAlgn="t"/>
                      <a:r>
                        <a:rPr lang="en-GB" sz="1600">
                          <a:effectLst/>
                        </a:rPr>
                        <a:t>8060</a:t>
                      </a:r>
                      <a:br>
                        <a:rPr lang="en-GB" sz="1600">
                          <a:effectLst/>
                        </a:rPr>
                      </a:br>
                      <a:br>
                        <a:rPr lang="en-GB" sz="1600">
                          <a:effectLst/>
                        </a:rPr>
                      </a:br>
                      <a:r>
                        <a:rPr lang="en-GB" sz="1600">
                          <a:effectLst/>
                        </a:rPr>
                        <a:t>The columns in the GROUP BY clause can have a maximum of 8060 bytes.</a:t>
                      </a:r>
                    </a:p>
                  </a:txBody>
                  <a:tcPr marL="9023" marR="9023" marT="6767" marB="6767">
                    <a:lnL w="12700" cap="flat" cmpd="sng" algn="ctr">
                      <a:solidFill>
                        <a:srgbClr val="E045BC"/>
                      </a:solidFill>
                      <a:prstDash val="solid"/>
                      <a:round/>
                      <a:headEnd type="none" w="med" len="med"/>
                      <a:tailEnd type="none" w="med" len="med"/>
                    </a:lnL>
                    <a:lnR w="12700" cap="flat" cmpd="sng" algn="ctr">
                      <a:solidFill>
                        <a:srgbClr val="6041BC"/>
                      </a:solidFill>
                      <a:prstDash val="solid"/>
                      <a:round/>
                      <a:headEnd type="none" w="med" len="med"/>
                      <a:tailEnd type="none" w="med" len="med"/>
                    </a:lnR>
                    <a:lnT w="4763" cap="flat" cmpd="sng" algn="ctr">
                      <a:solidFill>
                        <a:srgbClr val="1040BC"/>
                      </a:solidFill>
                      <a:prstDash val="solid"/>
                      <a:round/>
                      <a:headEnd type="none" w="med" len="med"/>
                      <a:tailEnd type="none" w="med" len="med"/>
                    </a:lnT>
                    <a:lnB w="4763" cap="flat" cmpd="sng" algn="ctr">
                      <a:solidFill>
                        <a:srgbClr val="8042BC"/>
                      </a:solidFill>
                      <a:prstDash val="solid"/>
                      <a:round/>
                      <a:headEnd type="none" w="med" len="med"/>
                      <a:tailEnd type="none" w="med" len="med"/>
                    </a:lnB>
                  </a:tcPr>
                </a:tc>
                <a:extLst>
                  <a:ext uri="{0D108BD9-81ED-4DB2-BD59-A6C34878D82A}">
                    <a16:rowId xmlns:a16="http://schemas.microsoft.com/office/drawing/2014/main" val="1904347494"/>
                  </a:ext>
                </a:extLst>
              </a:tr>
              <a:tr h="667799">
                <a:tc>
                  <a:txBody>
                    <a:bodyPr/>
                    <a:lstStyle/>
                    <a:p>
                      <a:pPr algn="l" fontAlgn="t"/>
                      <a:r>
                        <a:rPr lang="en-GB" sz="1600">
                          <a:effectLst/>
                        </a:rPr>
                        <a:t>SELECT</a:t>
                      </a:r>
                    </a:p>
                  </a:txBody>
                  <a:tcPr marL="9023" marR="9023" marT="6767" marB="6767">
                    <a:lnL w="12700" cap="flat" cmpd="sng" algn="ctr">
                      <a:solidFill>
                        <a:srgbClr val="0044BC"/>
                      </a:solidFill>
                      <a:prstDash val="solid"/>
                      <a:round/>
                      <a:headEnd type="none" w="med" len="med"/>
                      <a:tailEnd type="none" w="med" len="med"/>
                    </a:lnL>
                    <a:lnR w="12700" cap="flat" cmpd="sng" algn="ctr">
                      <a:solidFill>
                        <a:srgbClr val="8042BC"/>
                      </a:solidFill>
                      <a:prstDash val="solid"/>
                      <a:round/>
                      <a:headEnd type="none" w="med" len="med"/>
                      <a:tailEnd type="none" w="med" len="med"/>
                    </a:lnR>
                    <a:lnT w="4763" cap="flat" cmpd="sng" algn="ctr">
                      <a:solidFill>
                        <a:srgbClr val="E045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600">
                          <a:effectLst/>
                        </a:rPr>
                        <a:t>Bytes per ORDER BY columns</a:t>
                      </a:r>
                    </a:p>
                  </a:txBody>
                  <a:tcPr marL="9023" marR="9023" marT="6767" marB="6767">
                    <a:lnL w="12700" cap="flat" cmpd="sng" algn="ctr">
                      <a:solidFill>
                        <a:srgbClr val="8042BC"/>
                      </a:solidFill>
                      <a:prstDash val="solid"/>
                      <a:round/>
                      <a:headEnd type="none" w="med" len="med"/>
                      <a:tailEnd type="none" w="med" len="med"/>
                    </a:lnL>
                    <a:lnR w="12700" cap="flat" cmpd="sng" algn="ctr">
                      <a:solidFill>
                        <a:srgbClr val="6041BC"/>
                      </a:solidFill>
                      <a:prstDash val="solid"/>
                      <a:round/>
                      <a:headEnd type="none" w="med" len="med"/>
                      <a:tailEnd type="none" w="med" len="med"/>
                    </a:lnR>
                    <a:lnT w="4763" cap="flat" cmpd="sng" algn="ctr">
                      <a:solidFill>
                        <a:srgbClr val="1043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600" dirty="0">
                          <a:effectLst/>
                        </a:rPr>
                        <a:t>8060 bytes</a:t>
                      </a:r>
                      <a:br>
                        <a:rPr lang="en-GB" sz="1600" dirty="0">
                          <a:effectLst/>
                        </a:rPr>
                      </a:br>
                      <a:br>
                        <a:rPr lang="en-GB" sz="1600" dirty="0">
                          <a:effectLst/>
                        </a:rPr>
                      </a:br>
                      <a:r>
                        <a:rPr lang="en-GB" sz="1600" dirty="0">
                          <a:effectLst/>
                        </a:rPr>
                        <a:t>The columns in the ORDER BY clause can have a maximum of 8060 bytes</a:t>
                      </a:r>
                    </a:p>
                  </a:txBody>
                  <a:tcPr marL="9023" marR="9023" marT="6767" marB="6767">
                    <a:lnL w="12700" cap="flat" cmpd="sng" algn="ctr">
                      <a:solidFill>
                        <a:srgbClr val="6041BC"/>
                      </a:solidFill>
                      <a:prstDash val="solid"/>
                      <a:round/>
                      <a:headEnd type="none" w="med" len="med"/>
                      <a:tailEnd type="none" w="med" len="med"/>
                    </a:lnL>
                    <a:lnR w="12700" cap="flat" cmpd="sng" algn="ctr">
                      <a:solidFill>
                        <a:srgbClr val="C041BC"/>
                      </a:solidFill>
                      <a:prstDash val="solid"/>
                      <a:round/>
                      <a:headEnd type="none" w="med" len="med"/>
                      <a:tailEnd type="none" w="med" len="med"/>
                    </a:lnR>
                    <a:lnT w="4763" cap="flat" cmpd="sng" algn="ctr">
                      <a:solidFill>
                        <a:srgbClr val="8042BC"/>
                      </a:solidFill>
                      <a:prstDash val="solid"/>
                      <a:round/>
                      <a:headEnd type="none" w="med" len="med"/>
                      <a:tailEnd type="none" w="med" len="med"/>
                    </a:lnT>
                    <a:lnB w="4763" cap="flat" cmpd="sng" algn="ctr">
                      <a:solidFill>
                        <a:srgbClr val="C041BC"/>
                      </a:solidFill>
                      <a:prstDash val="solid"/>
                      <a:round/>
                      <a:headEnd type="none" w="med" len="med"/>
                      <a:tailEnd type="none" w="med" len="med"/>
                    </a:lnB>
                  </a:tcPr>
                </a:tc>
                <a:extLst>
                  <a:ext uri="{0D108BD9-81ED-4DB2-BD59-A6C34878D82A}">
                    <a16:rowId xmlns:a16="http://schemas.microsoft.com/office/drawing/2014/main" val="3889963190"/>
                  </a:ext>
                </a:extLst>
              </a:tr>
            </a:tbl>
          </a:graphicData>
        </a:graphic>
      </p:graphicFrame>
    </p:spTree>
    <p:extLst>
      <p:ext uri="{BB962C8B-B14F-4D97-AF65-F5344CB8AC3E}">
        <p14:creationId xmlns:p14="http://schemas.microsoft.com/office/powerpoint/2010/main" val="268528076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8490-332A-4965-93E4-42CB2167A55E}"/>
              </a:ext>
            </a:extLst>
          </p:cNvPr>
          <p:cNvSpPr>
            <a:spLocks noGrp="1"/>
          </p:cNvSpPr>
          <p:nvPr>
            <p:ph type="title"/>
          </p:nvPr>
        </p:nvSpPr>
        <p:spPr/>
        <p:txBody>
          <a:bodyPr/>
          <a:lstStyle/>
          <a:p>
            <a:r>
              <a:rPr lang="en-GB" dirty="0"/>
              <a:t>Queries</a:t>
            </a:r>
          </a:p>
        </p:txBody>
      </p:sp>
      <p:sp>
        <p:nvSpPr>
          <p:cNvPr id="3" name="Text Placeholder 2">
            <a:extLst>
              <a:ext uri="{FF2B5EF4-FFF2-40B4-BE49-F238E27FC236}">
                <a16:creationId xmlns:a16="http://schemas.microsoft.com/office/drawing/2014/main" id="{0C31D3DC-B47C-4CEE-AC2A-9D86EA377AB3}"/>
              </a:ext>
            </a:extLst>
          </p:cNvPr>
          <p:cNvSpPr>
            <a:spLocks noGrp="1"/>
          </p:cNvSpPr>
          <p:nvPr>
            <p:ph type="body" sz="quarter" idx="10"/>
          </p:nvPr>
        </p:nvSpPr>
        <p:spPr/>
        <p:txBody>
          <a:bodyPr/>
          <a:lstStyle/>
          <a:p>
            <a:endParaRPr lang="en-GB"/>
          </a:p>
        </p:txBody>
      </p:sp>
      <p:graphicFrame>
        <p:nvGraphicFramePr>
          <p:cNvPr id="4" name="Table 3">
            <a:extLst>
              <a:ext uri="{FF2B5EF4-FFF2-40B4-BE49-F238E27FC236}">
                <a16:creationId xmlns:a16="http://schemas.microsoft.com/office/drawing/2014/main" id="{191D044E-29BD-40B2-A90F-96B914F3DCF2}"/>
              </a:ext>
            </a:extLst>
          </p:cNvPr>
          <p:cNvGraphicFramePr>
            <a:graphicFrameLocks noGrp="1"/>
          </p:cNvGraphicFramePr>
          <p:nvPr>
            <p:extLst>
              <p:ext uri="{D42A27DB-BD31-4B8C-83A1-F6EECF244321}">
                <p14:modId xmlns:p14="http://schemas.microsoft.com/office/powerpoint/2010/main" val="3675204145"/>
              </p:ext>
            </p:extLst>
          </p:nvPr>
        </p:nvGraphicFramePr>
        <p:xfrm>
          <a:off x="457200" y="1212849"/>
          <a:ext cx="11476037" cy="4570413"/>
        </p:xfrm>
        <a:graphic>
          <a:graphicData uri="http://schemas.openxmlformats.org/drawingml/2006/table">
            <a:tbl>
              <a:tblPr/>
              <a:tblGrid>
                <a:gridCol w="1783981">
                  <a:extLst>
                    <a:ext uri="{9D8B030D-6E8A-4147-A177-3AD203B41FA5}">
                      <a16:colId xmlns:a16="http://schemas.microsoft.com/office/drawing/2014/main" val="3006162632"/>
                    </a:ext>
                  </a:extLst>
                </a:gridCol>
                <a:gridCol w="2817632">
                  <a:extLst>
                    <a:ext uri="{9D8B030D-6E8A-4147-A177-3AD203B41FA5}">
                      <a16:colId xmlns:a16="http://schemas.microsoft.com/office/drawing/2014/main" val="2051088022"/>
                    </a:ext>
                  </a:extLst>
                </a:gridCol>
                <a:gridCol w="6874424">
                  <a:extLst>
                    <a:ext uri="{9D8B030D-6E8A-4147-A177-3AD203B41FA5}">
                      <a16:colId xmlns:a16="http://schemas.microsoft.com/office/drawing/2014/main" val="944228659"/>
                    </a:ext>
                  </a:extLst>
                </a:gridCol>
              </a:tblGrid>
              <a:tr h="394789">
                <a:tc>
                  <a:txBody>
                    <a:bodyPr/>
                    <a:lstStyle/>
                    <a:p>
                      <a:pPr algn="l" fontAlgn="b"/>
                      <a:r>
                        <a:rPr lang="en-GB" sz="1800" b="1">
                          <a:effectLst/>
                        </a:rPr>
                        <a:t>Category</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F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A03ABC"/>
                      </a:solidFill>
                      <a:prstDash val="solid"/>
                      <a:round/>
                      <a:headEnd type="none" w="med" len="med"/>
                      <a:tailEnd type="none" w="med" len="med"/>
                    </a:lnB>
                  </a:tcPr>
                </a:tc>
                <a:tc>
                  <a:txBody>
                    <a:bodyPr/>
                    <a:lstStyle/>
                    <a:p>
                      <a:pPr algn="l" fontAlgn="b"/>
                      <a:r>
                        <a:rPr lang="en-GB" sz="1800" b="1">
                          <a:effectLst/>
                        </a:rPr>
                        <a:t>Description</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C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103ABC"/>
                      </a:solidFill>
                      <a:prstDash val="solid"/>
                      <a:round/>
                      <a:headEnd type="none" w="med" len="med"/>
                      <a:tailEnd type="none" w="med" len="med"/>
                    </a:lnB>
                  </a:tcPr>
                </a:tc>
                <a:tc>
                  <a:txBody>
                    <a:bodyPr/>
                    <a:lstStyle/>
                    <a:p>
                      <a:pPr algn="l" fontAlgn="b"/>
                      <a:r>
                        <a:rPr lang="en-GB" sz="1800" b="1" dirty="0">
                          <a:effectLst/>
                        </a:rPr>
                        <a:t>Maximum</a:t>
                      </a:r>
                    </a:p>
                  </a:txBody>
                  <a:tcPr marL="9023" marR="9023" marT="6767" marB="6767" anchor="b">
                    <a:lnL w="12700" cap="flat" cmpd="sng" algn="ctr">
                      <a:solidFill>
                        <a:srgbClr val="E03CBC"/>
                      </a:solidFill>
                      <a:prstDash val="solid"/>
                      <a:round/>
                      <a:headEnd type="none" w="med" len="med"/>
                      <a:tailEnd type="none" w="med" len="med"/>
                    </a:lnL>
                    <a:lnR w="12700" cap="flat" cmpd="sng" algn="ctr">
                      <a:solidFill>
                        <a:srgbClr val="003EBC"/>
                      </a:solidFill>
                      <a:prstDash val="solid"/>
                      <a:round/>
                      <a:headEnd type="none" w="med" len="med"/>
                      <a:tailEnd type="none" w="med" len="med"/>
                    </a:lnR>
                    <a:lnT w="12700" cap="flat" cmpd="sng" algn="ctr">
                      <a:solidFill>
                        <a:srgbClr val="903BBC"/>
                      </a:solidFill>
                      <a:prstDash val="solid"/>
                      <a:round/>
                      <a:headEnd type="none" w="med" len="med"/>
                      <a:tailEnd type="none" w="med" len="med"/>
                    </a:lnT>
                    <a:lnB w="4763" cap="flat" cmpd="sng" algn="ctr">
                      <a:solidFill>
                        <a:srgbClr val="C03EBC"/>
                      </a:solidFill>
                      <a:prstDash val="solid"/>
                      <a:round/>
                      <a:headEnd type="none" w="med" len="med"/>
                      <a:tailEnd type="none" w="med" len="med"/>
                    </a:lnB>
                  </a:tcPr>
                </a:tc>
                <a:extLst>
                  <a:ext uri="{0D108BD9-81ED-4DB2-BD59-A6C34878D82A}">
                    <a16:rowId xmlns:a16="http://schemas.microsoft.com/office/drawing/2014/main" val="2769438620"/>
                  </a:ext>
                </a:extLst>
              </a:tr>
              <a:tr h="2275926">
                <a:tc>
                  <a:txBody>
                    <a:bodyPr/>
                    <a:lstStyle/>
                    <a:p>
                      <a:pPr algn="l" fontAlgn="t"/>
                      <a:r>
                        <a:rPr lang="en-GB" sz="1800">
                          <a:effectLst/>
                        </a:rPr>
                        <a:t>Identifiers per statement</a:t>
                      </a:r>
                    </a:p>
                  </a:txBody>
                  <a:tcPr marL="9023" marR="9023" marT="6767" marB="6767">
                    <a:lnL w="12700" cap="flat" cmpd="sng" algn="ctr">
                      <a:solidFill>
                        <a:srgbClr val="2045BC"/>
                      </a:solidFill>
                      <a:prstDash val="solid"/>
                      <a:round/>
                      <a:headEnd type="none" w="med" len="med"/>
                      <a:tailEnd type="none" w="med" len="med"/>
                    </a:lnL>
                    <a:lnR w="12700" cap="flat" cmpd="sng" algn="ctr">
                      <a:solidFill>
                        <a:srgbClr val="B042BC"/>
                      </a:solidFill>
                      <a:prstDash val="solid"/>
                      <a:round/>
                      <a:headEnd type="none" w="med" len="med"/>
                      <a:tailEnd type="none" w="med" len="med"/>
                    </a:lnR>
                    <a:lnT w="4763" cap="flat" cmpd="sng" algn="ctr">
                      <a:solidFill>
                        <a:srgbClr val="A03A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800">
                          <a:effectLst/>
                        </a:rPr>
                        <a:t>Number of referenced identifiers</a:t>
                      </a:r>
                    </a:p>
                  </a:txBody>
                  <a:tcPr marL="9023" marR="9023" marT="6767" marB="6767">
                    <a:lnL w="12700" cap="flat" cmpd="sng" algn="ctr">
                      <a:solidFill>
                        <a:srgbClr val="B042BC"/>
                      </a:solidFill>
                      <a:prstDash val="solid"/>
                      <a:round/>
                      <a:headEnd type="none" w="med" len="med"/>
                      <a:tailEnd type="none" w="med" len="med"/>
                    </a:lnL>
                    <a:lnR w="12700" cap="flat" cmpd="sng" algn="ctr">
                      <a:solidFill>
                        <a:srgbClr val="8042BC"/>
                      </a:solidFill>
                      <a:prstDash val="solid"/>
                      <a:round/>
                      <a:headEnd type="none" w="med" len="med"/>
                      <a:tailEnd type="none" w="med" len="med"/>
                    </a:lnR>
                    <a:lnT w="4763" cap="flat" cmpd="sng" algn="ctr">
                      <a:solidFill>
                        <a:srgbClr val="103ABC"/>
                      </a:solidFill>
                      <a:prstDash val="solid"/>
                      <a:round/>
                      <a:headEnd type="none" w="med" len="med"/>
                      <a:tailEnd type="none" w="med" len="med"/>
                    </a:lnT>
                    <a:lnB w="4763" cap="flat" cmpd="sng" algn="ctr">
                      <a:solidFill>
                        <a:srgbClr val="1040BC"/>
                      </a:solidFill>
                      <a:prstDash val="solid"/>
                      <a:round/>
                      <a:headEnd type="none" w="med" len="med"/>
                      <a:tailEnd type="none" w="med" len="med"/>
                    </a:lnB>
                  </a:tcPr>
                </a:tc>
                <a:tc>
                  <a:txBody>
                    <a:bodyPr/>
                    <a:lstStyle/>
                    <a:p>
                      <a:pPr algn="l" fontAlgn="t"/>
                      <a:r>
                        <a:rPr lang="en-GB" sz="1800" dirty="0">
                          <a:effectLst/>
                        </a:rPr>
                        <a:t>65,535</a:t>
                      </a:r>
                      <a:br>
                        <a:rPr lang="en-GB" sz="1800" dirty="0">
                          <a:effectLst/>
                        </a:rPr>
                      </a:br>
                      <a:br>
                        <a:rPr lang="en-GB" sz="1800" dirty="0">
                          <a:effectLst/>
                        </a:rPr>
                      </a:br>
                      <a:r>
                        <a:rPr lang="en-GB" sz="1800" dirty="0">
                          <a:effectLst/>
                        </a:rPr>
                        <a:t>SQL Data Warehouse limits the number of identifiers that can be contained in a single expression of a query. Exceeding this number results in SQL Server error 8632. For more information, see </a:t>
                      </a:r>
                      <a:r>
                        <a:rPr lang="en-GB" sz="1800" u="none" strike="noStrike" dirty="0">
                          <a:effectLst/>
                          <a:hlinkClick r:id="rId2"/>
                        </a:rPr>
                        <a:t>Internal error: An expression services limit has been reached</a:t>
                      </a:r>
                      <a:r>
                        <a:rPr lang="en-GB" sz="1800" dirty="0">
                          <a:effectLst/>
                        </a:rPr>
                        <a:t>.</a:t>
                      </a:r>
                    </a:p>
                  </a:txBody>
                  <a:tcPr marL="9023" marR="9023" marT="6767" marB="6767">
                    <a:lnL w="12700" cap="flat" cmpd="sng" algn="ctr">
                      <a:solidFill>
                        <a:srgbClr val="8042BC"/>
                      </a:solidFill>
                      <a:prstDash val="solid"/>
                      <a:round/>
                      <a:headEnd type="none" w="med" len="med"/>
                      <a:tailEnd type="none" w="med" len="med"/>
                    </a:lnL>
                    <a:lnR w="12700" cap="flat" cmpd="sng" algn="ctr">
                      <a:solidFill>
                        <a:srgbClr val="A043BC"/>
                      </a:solidFill>
                      <a:prstDash val="solid"/>
                      <a:round/>
                      <a:headEnd type="none" w="med" len="med"/>
                      <a:tailEnd type="none" w="med" len="med"/>
                    </a:lnR>
                    <a:lnT w="4763" cap="flat" cmpd="sng" algn="ctr">
                      <a:solidFill>
                        <a:srgbClr val="C03EBC"/>
                      </a:solidFill>
                      <a:prstDash val="solid"/>
                      <a:round/>
                      <a:headEnd type="none" w="med" len="med"/>
                      <a:tailEnd type="none" w="med" len="med"/>
                    </a:lnT>
                    <a:lnB w="4763" cap="flat" cmpd="sng" algn="ctr">
                      <a:solidFill>
                        <a:srgbClr val="2045BC"/>
                      </a:solidFill>
                      <a:prstDash val="solid"/>
                      <a:round/>
                      <a:headEnd type="none" w="med" len="med"/>
                      <a:tailEnd type="none" w="med" len="med"/>
                    </a:lnB>
                  </a:tcPr>
                </a:tc>
                <a:extLst>
                  <a:ext uri="{0D108BD9-81ED-4DB2-BD59-A6C34878D82A}">
                    <a16:rowId xmlns:a16="http://schemas.microsoft.com/office/drawing/2014/main" val="1357054011"/>
                  </a:ext>
                </a:extLst>
              </a:tr>
              <a:tr h="1899698">
                <a:tc>
                  <a:txBody>
                    <a:bodyPr/>
                    <a:lstStyle/>
                    <a:p>
                      <a:pPr algn="l" fontAlgn="t"/>
                      <a:r>
                        <a:rPr lang="en-GB" sz="1800">
                          <a:effectLst/>
                        </a:rPr>
                        <a:t>String literals</a:t>
                      </a:r>
                    </a:p>
                  </a:txBody>
                  <a:tcPr marL="9023" marR="9023" marT="6767" marB="6767">
                    <a:lnL w="12700" cap="flat" cmpd="sng" algn="ctr">
                      <a:solidFill>
                        <a:srgbClr val="C041BC"/>
                      </a:solidFill>
                      <a:prstDash val="solid"/>
                      <a:round/>
                      <a:headEnd type="none" w="med" len="med"/>
                      <a:tailEnd type="none" w="med" len="med"/>
                    </a:lnL>
                    <a:lnR w="12700" cap="flat" cmpd="sng" algn="ctr">
                      <a:solidFill>
                        <a:srgbClr val="C044BC"/>
                      </a:solidFill>
                      <a:prstDash val="solid"/>
                      <a:round/>
                      <a:headEnd type="none" w="med" len="med"/>
                      <a:tailEnd type="none" w="med" len="med"/>
                    </a:lnR>
                    <a:lnT w="4763" cap="flat" cmpd="sng" algn="ctr">
                      <a:solidFill>
                        <a:srgbClr val="C044BC"/>
                      </a:solidFill>
                      <a:prstDash val="solid"/>
                      <a:round/>
                      <a:headEnd type="none" w="med" len="med"/>
                      <a:tailEnd type="none" w="med" len="med"/>
                    </a:lnT>
                    <a:lnB w="12700" cap="flat" cmpd="sng" algn="ctr">
                      <a:solidFill>
                        <a:srgbClr val="08A6F7"/>
                      </a:solidFill>
                      <a:prstDash val="solid"/>
                      <a:round/>
                      <a:headEnd type="none" w="med" len="med"/>
                      <a:tailEnd type="none" w="med" len="med"/>
                    </a:lnB>
                  </a:tcPr>
                </a:tc>
                <a:tc>
                  <a:txBody>
                    <a:bodyPr/>
                    <a:lstStyle/>
                    <a:p>
                      <a:pPr algn="l" fontAlgn="t"/>
                      <a:r>
                        <a:rPr lang="en-GB" sz="1800">
                          <a:effectLst/>
                        </a:rPr>
                        <a:t>Number of string literals in a statement</a:t>
                      </a:r>
                    </a:p>
                  </a:txBody>
                  <a:tcPr marL="9023" marR="9023" marT="6767" marB="6767">
                    <a:lnL w="12700" cap="flat" cmpd="sng" algn="ctr">
                      <a:solidFill>
                        <a:srgbClr val="C044BC"/>
                      </a:solidFill>
                      <a:prstDash val="solid"/>
                      <a:round/>
                      <a:headEnd type="none" w="med" len="med"/>
                      <a:tailEnd type="none" w="med" len="med"/>
                    </a:lnL>
                    <a:lnR w="12700" cap="flat" cmpd="sng" algn="ctr">
                      <a:solidFill>
                        <a:srgbClr val="1040BC"/>
                      </a:solidFill>
                      <a:prstDash val="solid"/>
                      <a:round/>
                      <a:headEnd type="none" w="med" len="med"/>
                      <a:tailEnd type="none" w="med" len="med"/>
                    </a:lnR>
                    <a:lnT w="4763" cap="flat" cmpd="sng" algn="ctr">
                      <a:solidFill>
                        <a:srgbClr val="1040BC"/>
                      </a:solidFill>
                      <a:prstDash val="solid"/>
                      <a:round/>
                      <a:headEnd type="none" w="med" len="med"/>
                      <a:tailEnd type="none" w="med" len="med"/>
                    </a:lnT>
                    <a:lnB w="12700" cap="flat" cmpd="sng" algn="ctr">
                      <a:solidFill>
                        <a:srgbClr val="60A3F7"/>
                      </a:solidFill>
                      <a:prstDash val="solid"/>
                      <a:round/>
                      <a:headEnd type="none" w="med" len="med"/>
                      <a:tailEnd type="none" w="med" len="med"/>
                    </a:lnB>
                  </a:tcPr>
                </a:tc>
                <a:tc>
                  <a:txBody>
                    <a:bodyPr/>
                    <a:lstStyle/>
                    <a:p>
                      <a:pPr algn="l" fontAlgn="t"/>
                      <a:r>
                        <a:rPr lang="en-GB" sz="1800" dirty="0">
                          <a:effectLst/>
                        </a:rPr>
                        <a:t>20,000 </a:t>
                      </a:r>
                      <a:br>
                        <a:rPr lang="en-GB" sz="1800" dirty="0">
                          <a:effectLst/>
                        </a:rPr>
                      </a:br>
                      <a:br>
                        <a:rPr lang="en-GB" sz="1800" dirty="0">
                          <a:effectLst/>
                        </a:rPr>
                      </a:br>
                      <a:r>
                        <a:rPr lang="en-GB" sz="1800" dirty="0">
                          <a:effectLst/>
                        </a:rPr>
                        <a:t>SQL Data Warehouse limits the number of string constants in a single expression of a query. Exceeding this number results in SQL Server error 8632.</a:t>
                      </a:r>
                    </a:p>
                  </a:txBody>
                  <a:tcPr marL="9023" marR="9023" marT="6767" marB="6767">
                    <a:lnL w="12700" cap="flat" cmpd="sng" algn="ctr">
                      <a:solidFill>
                        <a:srgbClr val="1040BC"/>
                      </a:solidFill>
                      <a:prstDash val="solid"/>
                      <a:round/>
                      <a:headEnd type="none" w="med" len="med"/>
                      <a:tailEnd type="none" w="med" len="med"/>
                    </a:lnL>
                    <a:lnR w="12700" cap="flat" cmpd="sng" algn="ctr">
                      <a:solidFill>
                        <a:srgbClr val="C044BC"/>
                      </a:solidFill>
                      <a:prstDash val="solid"/>
                      <a:round/>
                      <a:headEnd type="none" w="med" len="med"/>
                      <a:tailEnd type="none" w="med" len="med"/>
                    </a:lnR>
                    <a:lnT w="4763" cap="flat" cmpd="sng" algn="ctr">
                      <a:solidFill>
                        <a:srgbClr val="2045BC"/>
                      </a:solidFill>
                      <a:prstDash val="solid"/>
                      <a:round/>
                      <a:headEnd type="none" w="med" len="med"/>
                      <a:tailEnd type="none" w="med" len="med"/>
                    </a:lnT>
                    <a:lnB w="12700" cap="flat" cmpd="sng" algn="ctr">
                      <a:solidFill>
                        <a:srgbClr val="C0A7F7"/>
                      </a:solidFill>
                      <a:prstDash val="solid"/>
                      <a:round/>
                      <a:headEnd type="none" w="med" len="med"/>
                      <a:tailEnd type="none" w="med" len="med"/>
                    </a:lnB>
                  </a:tcPr>
                </a:tc>
                <a:extLst>
                  <a:ext uri="{0D108BD9-81ED-4DB2-BD59-A6C34878D82A}">
                    <a16:rowId xmlns:a16="http://schemas.microsoft.com/office/drawing/2014/main" val="2875768514"/>
                  </a:ext>
                </a:extLst>
              </a:tr>
            </a:tbl>
          </a:graphicData>
        </a:graphic>
      </p:graphicFrame>
    </p:spTree>
    <p:extLst>
      <p:ext uri="{BB962C8B-B14F-4D97-AF65-F5344CB8AC3E}">
        <p14:creationId xmlns:p14="http://schemas.microsoft.com/office/powerpoint/2010/main" val="91954597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Azure SQL DW </a:t>
            </a:r>
            <a:r>
              <a:rPr lang="en-GB" dirty="0"/>
              <a:t>Take-aways</a:t>
            </a:r>
            <a:br>
              <a:rPr lang="en-GB" dirty="0"/>
            </a:br>
            <a:endParaRPr lang="en-US" dirty="0"/>
          </a:p>
        </p:txBody>
      </p:sp>
      <p:sp>
        <p:nvSpPr>
          <p:cNvPr id="3" name="Text Placeholder 2"/>
          <p:cNvSpPr>
            <a:spLocks noGrp="1"/>
          </p:cNvSpPr>
          <p:nvPr>
            <p:ph type="body" sz="quarter" idx="10"/>
          </p:nvPr>
        </p:nvSpPr>
        <p:spPr>
          <a:xfrm>
            <a:off x="275481" y="1212850"/>
            <a:ext cx="11885514" cy="5262979"/>
          </a:xfrm>
        </p:spPr>
        <p:txBody>
          <a:bodyPr/>
          <a:lstStyle/>
          <a:p>
            <a:pPr>
              <a:spcAft>
                <a:spcPts val="612"/>
              </a:spcAft>
            </a:pPr>
            <a:r>
              <a:rPr lang="en-GB" dirty="0"/>
              <a:t>No CAPEX</a:t>
            </a:r>
          </a:p>
          <a:p>
            <a:pPr>
              <a:spcAft>
                <a:spcPts val="612"/>
              </a:spcAft>
            </a:pPr>
            <a:r>
              <a:rPr lang="en-GB" dirty="0"/>
              <a:t>Low </a:t>
            </a:r>
            <a:r>
              <a:rPr lang="en-GB" dirty="0" err="1"/>
              <a:t>OPEX</a:t>
            </a:r>
            <a:endParaRPr lang="en-GB" dirty="0"/>
          </a:p>
          <a:p>
            <a:pPr>
              <a:spcAft>
                <a:spcPts val="612"/>
              </a:spcAft>
            </a:pPr>
            <a:r>
              <a:rPr lang="en-GB" dirty="0"/>
              <a:t>Provision in just 5 minutes</a:t>
            </a:r>
          </a:p>
          <a:p>
            <a:pPr>
              <a:spcAft>
                <a:spcPts val="612"/>
              </a:spcAft>
            </a:pPr>
            <a:r>
              <a:rPr lang="en-GB" dirty="0"/>
              <a:t>Scale in seconds</a:t>
            </a:r>
          </a:p>
          <a:p>
            <a:pPr>
              <a:spcAft>
                <a:spcPts val="612"/>
              </a:spcAft>
            </a:pPr>
            <a:r>
              <a:rPr lang="en-GB" dirty="0"/>
              <a:t>Fully parallel load</a:t>
            </a:r>
          </a:p>
          <a:p>
            <a:pPr>
              <a:spcAft>
                <a:spcPts val="612"/>
              </a:spcAft>
            </a:pPr>
            <a:r>
              <a:rPr lang="en-GB" dirty="0"/>
              <a:t>Fully managed platform</a:t>
            </a:r>
          </a:p>
          <a:p>
            <a:pPr>
              <a:spcAft>
                <a:spcPts val="612"/>
              </a:spcAft>
            </a:pPr>
            <a:r>
              <a:rPr lang="en-GB" dirty="0"/>
              <a:t>Time to insight measured in minutes</a:t>
            </a:r>
          </a:p>
        </p:txBody>
      </p:sp>
      <p:grpSp>
        <p:nvGrpSpPr>
          <p:cNvPr id="7" name="Group 6"/>
          <p:cNvGrpSpPr>
            <a:grpSpLocks noChangeAspect="1"/>
          </p:cNvGrpSpPr>
          <p:nvPr/>
        </p:nvGrpSpPr>
        <p:grpSpPr>
          <a:xfrm>
            <a:off x="8564490" y="2070134"/>
            <a:ext cx="2507860" cy="2433567"/>
            <a:chOff x="7961114" y="2149640"/>
            <a:chExt cx="2847900" cy="2763537"/>
          </a:xfrm>
        </p:grpSpPr>
        <p:grpSp>
          <p:nvGrpSpPr>
            <p:cNvPr id="8" name="Group 7"/>
            <p:cNvGrpSpPr/>
            <p:nvPr/>
          </p:nvGrpSpPr>
          <p:grpSpPr>
            <a:xfrm>
              <a:off x="9583572" y="3290523"/>
              <a:ext cx="1225442" cy="1622654"/>
              <a:chOff x="5933635" y="4575515"/>
              <a:chExt cx="304757" cy="403541"/>
            </a:xfrm>
          </p:grpSpPr>
          <p:grpSp>
            <p:nvGrpSpPr>
              <p:cNvPr id="34" name="Group 33"/>
              <p:cNvGrpSpPr>
                <a:grpSpLocks noChangeAspect="1"/>
              </p:cNvGrpSpPr>
              <p:nvPr/>
            </p:nvGrpSpPr>
            <p:grpSpPr>
              <a:xfrm>
                <a:off x="5933635" y="4575515"/>
                <a:ext cx="304757" cy="403541"/>
                <a:chOff x="784223" y="4300538"/>
                <a:chExt cx="460378" cy="609600"/>
              </a:xfrm>
            </p:grpSpPr>
            <p:sp>
              <p:nvSpPr>
                <p:cNvPr id="36"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dirty="0">
                    <a:solidFill>
                      <a:prstClr val="black"/>
                    </a:solidFill>
                  </a:endParaRPr>
                </a:p>
              </p:txBody>
            </p:sp>
            <p:sp>
              <p:nvSpPr>
                <p:cNvPr id="37"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38"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39"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40"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grpSp>
          <p:sp>
            <p:nvSpPr>
              <p:cNvPr id="35" name="Rectangle 34"/>
              <p:cNvSpPr/>
              <p:nvPr/>
            </p:nvSpPr>
            <p:spPr>
              <a:xfrm>
                <a:off x="5998859" y="4728515"/>
                <a:ext cx="177651" cy="126585"/>
              </a:xfrm>
              <a:prstGeom prst="rect">
                <a:avLst/>
              </a:prstGeom>
            </p:spPr>
            <p:txBody>
              <a:bodyPr wrap="none" lIns="0" tIns="0" rIns="0" bIns="0" anchor="ctr">
                <a:spAutoFit/>
              </a:bodyPr>
              <a:lstStyle/>
              <a:p>
                <a:r>
                  <a:rPr lang="en-US" sz="2856" b="1" spc="-51" dirty="0">
                    <a:solidFill>
                      <a:prstClr val="white"/>
                    </a:solidFill>
                  </a:rPr>
                  <a:t>SQL</a:t>
                </a:r>
                <a:endParaRPr lang="en-US" sz="3672" b="1" spc="-51" dirty="0">
                  <a:solidFill>
                    <a:prstClr val="white"/>
                  </a:solidFill>
                </a:endParaRPr>
              </a:p>
            </p:txBody>
          </p:sp>
        </p:grpSp>
        <p:sp>
          <p:nvSpPr>
            <p:cNvPr id="9" name="Freeform: Shape 8"/>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8621630" y="3025541"/>
              <a:ext cx="294478" cy="295175"/>
              <a:chOff x="8642442" y="3025541"/>
              <a:chExt cx="294478" cy="295175"/>
            </a:xfrm>
          </p:grpSpPr>
          <p:sp>
            <p:nvSpPr>
              <p:cNvPr id="31" name="Rectangle 3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ight Triangle 3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ight Triangle 3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8426775" y="3393792"/>
              <a:ext cx="294478" cy="295175"/>
              <a:chOff x="8642442" y="3025541"/>
              <a:chExt cx="294478" cy="295175"/>
            </a:xfrm>
          </p:grpSpPr>
          <p:sp>
            <p:nvSpPr>
              <p:cNvPr id="28" name="Rectangle 2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ight Triangle 2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Triangle 2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8816486" y="3393792"/>
              <a:ext cx="294478" cy="295175"/>
              <a:chOff x="8642442" y="3025541"/>
              <a:chExt cx="294478" cy="295175"/>
            </a:xfrm>
          </p:grpSpPr>
          <p:sp>
            <p:nvSpPr>
              <p:cNvPr id="25" name="Rectangle 2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ight Triangle 2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8426775" y="3766437"/>
              <a:ext cx="294478" cy="295175"/>
              <a:chOff x="8642442" y="3025541"/>
              <a:chExt cx="294478" cy="295175"/>
            </a:xfrm>
          </p:grpSpPr>
          <p:sp>
            <p:nvSpPr>
              <p:cNvPr id="22" name="Rectangle 2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ight Triangle 2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ight Triangle 2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9206198" y="3766437"/>
              <a:ext cx="294478" cy="295175"/>
              <a:chOff x="8642442" y="3025541"/>
              <a:chExt cx="294478" cy="295175"/>
            </a:xfrm>
          </p:grpSpPr>
          <p:sp>
            <p:nvSpPr>
              <p:cNvPr id="19" name="Rectangle 1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Triangle 1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Triangle 2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816486" y="3766436"/>
              <a:ext cx="294478" cy="295175"/>
              <a:chOff x="8642442" y="3025541"/>
              <a:chExt cx="294478" cy="295175"/>
            </a:xfrm>
          </p:grpSpPr>
          <p:sp>
            <p:nvSpPr>
              <p:cNvPr id="16" name="Rectangle 1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ight Triangle 1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ight Triangle 1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363988136"/>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dirty="0"/>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5666423"/>
          </a:xfrm>
        </p:spPr>
        <p:txBody>
          <a:bodyPr/>
          <a:lstStyle/>
          <a:p>
            <a:endParaRPr lang="en-US" dirty="0"/>
          </a:p>
          <a:p>
            <a:r>
              <a:rPr lang="en-US" dirty="0"/>
              <a:t>Azure site: </a:t>
            </a:r>
            <a:r>
              <a:rPr lang="en-US" dirty="0">
                <a:hlinkClick r:id="rId2"/>
              </a:rPr>
              <a:t>http://aka.ms/sqldw</a:t>
            </a:r>
            <a:endParaRPr lang="en-US" dirty="0"/>
          </a:p>
          <a:p>
            <a:endParaRPr lang="en-US" dirty="0"/>
          </a:p>
          <a:p>
            <a:r>
              <a:rPr lang="en-US" dirty="0"/>
              <a:t>SQL DW suggestions: </a:t>
            </a:r>
            <a:r>
              <a:rPr lang="en-US" dirty="0">
                <a:hlinkClick r:id="rId3"/>
              </a:rPr>
              <a:t>http://aka.ms/sql-dw-feedback</a:t>
            </a:r>
            <a:endParaRPr lang="en-US" dirty="0"/>
          </a:p>
          <a:p>
            <a:endParaRPr lang="en-US" dirty="0"/>
          </a:p>
          <a:p>
            <a:r>
              <a:rPr lang="en-US" dirty="0"/>
              <a:t>Stack Overflow – Tag: azure-</a:t>
            </a:r>
            <a:r>
              <a:rPr lang="en-US" dirty="0" err="1"/>
              <a:t>sqldw</a:t>
            </a:r>
            <a:endParaRPr lang="en-US" dirty="0"/>
          </a:p>
          <a:p>
            <a:endParaRPr lang="en-US" dirty="0"/>
          </a:p>
          <a:p>
            <a:r>
              <a:rPr lang="en-US" dirty="0"/>
              <a:t>Twitter: @</a:t>
            </a:r>
            <a:r>
              <a:rPr lang="en-US" dirty="0" err="1"/>
              <a:t>AzureSQLDW</a:t>
            </a:r>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860BF0-0FD7-4DCC-964B-8AE73AC4E257}"/>
              </a:ext>
            </a:extLst>
          </p:cNvPr>
          <p:cNvSpPr>
            <a:spLocks noGrp="1"/>
          </p:cNvSpPr>
          <p:nvPr>
            <p:ph type="body" sz="quarter" idx="14"/>
          </p:nvPr>
        </p:nvSpPr>
        <p:spPr/>
        <p:txBody>
          <a:bodyPr/>
          <a:lstStyle/>
          <a:p>
            <a:endParaRPr lang="en-GB"/>
          </a:p>
        </p:txBody>
      </p:sp>
      <p:sp>
        <p:nvSpPr>
          <p:cNvPr id="3" name="Text Placeholder 2">
            <a:extLst>
              <a:ext uri="{FF2B5EF4-FFF2-40B4-BE49-F238E27FC236}">
                <a16:creationId xmlns:a16="http://schemas.microsoft.com/office/drawing/2014/main" id="{5413DE03-F6B7-4699-8849-BEEA5C390C1B}"/>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DDDCC89C-A817-4EFB-B72C-534CD9E581EF}"/>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C6026B79-DBFB-4BFF-8A7A-D8B227F7277F}"/>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643234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Changes in Data Warehouse space</a:t>
            </a:r>
            <a:br>
              <a:rPr lang="en-GB" dirty="0"/>
            </a:br>
            <a:endParaRPr lang="en-US" dirty="0"/>
          </a:p>
        </p:txBody>
      </p:sp>
      <p:sp>
        <p:nvSpPr>
          <p:cNvPr id="2" name="Text Placeholder 1"/>
          <p:cNvSpPr>
            <a:spLocks noGrp="1"/>
          </p:cNvSpPr>
          <p:nvPr>
            <p:ph type="body" sz="quarter" idx="10"/>
          </p:nvPr>
        </p:nvSpPr>
        <p:spPr>
          <a:xfrm>
            <a:off x="275481" y="1212850"/>
            <a:ext cx="11885514" cy="2769989"/>
          </a:xfrm>
        </p:spPr>
        <p:txBody>
          <a:bodyPr/>
          <a:lstStyle/>
          <a:p>
            <a:r>
              <a:rPr lang="en-GB" dirty="0"/>
              <a:t>Integration with unstructured data</a:t>
            </a:r>
          </a:p>
          <a:p>
            <a:r>
              <a:rPr lang="en-GB" dirty="0"/>
              <a:t>Drive to the cloud</a:t>
            </a:r>
          </a:p>
          <a:p>
            <a:r>
              <a:rPr lang="en-GB" dirty="0"/>
              <a:t>Hardware renewal</a:t>
            </a:r>
          </a:p>
          <a:p>
            <a:r>
              <a:rPr lang="en-GB" dirty="0"/>
              <a:t>Support costs</a:t>
            </a:r>
          </a:p>
        </p:txBody>
      </p:sp>
      <p:grpSp>
        <p:nvGrpSpPr>
          <p:cNvPr id="49" name="Group 48"/>
          <p:cNvGrpSpPr>
            <a:grpSpLocks noChangeAspect="1"/>
          </p:cNvGrpSpPr>
          <p:nvPr/>
        </p:nvGrpSpPr>
        <p:grpSpPr>
          <a:xfrm>
            <a:off x="8120481" y="2192434"/>
            <a:ext cx="2904574" cy="2818552"/>
            <a:chOff x="7961114" y="2149640"/>
            <a:chExt cx="2847880" cy="2763537"/>
          </a:xfrm>
        </p:grpSpPr>
        <p:grpSp>
          <p:nvGrpSpPr>
            <p:cNvPr id="10" name="Group 9"/>
            <p:cNvGrpSpPr/>
            <p:nvPr/>
          </p:nvGrpSpPr>
          <p:grpSpPr>
            <a:xfrm>
              <a:off x="9583553" y="3290523"/>
              <a:ext cx="1225441" cy="1622654"/>
              <a:chOff x="5933635" y="4575515"/>
              <a:chExt cx="304757" cy="403541"/>
            </a:xfrm>
          </p:grpSpPr>
          <p:grpSp>
            <p:nvGrpSpPr>
              <p:cNvPr id="11" name="Group 10"/>
              <p:cNvGrpSpPr>
                <a:grpSpLocks noChangeAspect="1"/>
              </p:cNvGrpSpPr>
              <p:nvPr/>
            </p:nvGrpSpPr>
            <p:grpSpPr>
              <a:xfrm>
                <a:off x="5933635" y="4575515"/>
                <a:ext cx="304757" cy="403541"/>
                <a:chOff x="784223" y="4300538"/>
                <a:chExt cx="460378" cy="609600"/>
              </a:xfrm>
            </p:grpSpPr>
            <p:sp>
              <p:nvSpPr>
                <p:cNvPr id="1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dirty="0">
                    <a:solidFill>
                      <a:prstClr val="black"/>
                    </a:solidFill>
                  </a:endParaRPr>
                </a:p>
              </p:txBody>
            </p:sp>
            <p:sp>
              <p:nvSpPr>
                <p:cNvPr id="1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grpSp>
          <p:sp>
            <p:nvSpPr>
              <p:cNvPr id="12" name="Rectangle 11"/>
              <p:cNvSpPr/>
              <p:nvPr/>
            </p:nvSpPr>
            <p:spPr>
              <a:xfrm>
                <a:off x="5998859" y="4729347"/>
                <a:ext cx="175711" cy="124922"/>
              </a:xfrm>
              <a:prstGeom prst="rect">
                <a:avLst/>
              </a:prstGeom>
            </p:spPr>
            <p:txBody>
              <a:bodyPr wrap="none" lIns="0" tIns="0" rIns="0" bIns="0" anchor="ctr">
                <a:spAutoFit/>
              </a:bodyPr>
              <a:lstStyle/>
              <a:p>
                <a:r>
                  <a:rPr lang="en-US" sz="3264" b="1" spc="-51" dirty="0">
                    <a:solidFill>
                      <a:prstClr val="white"/>
                    </a:solidFill>
                  </a:rPr>
                  <a:t>SQL</a:t>
                </a:r>
                <a:endParaRPr lang="en-US" sz="4080" b="1" spc="-51" dirty="0">
                  <a:solidFill>
                    <a:prstClr val="white"/>
                  </a:solidFill>
                </a:endParaRPr>
              </a:p>
            </p:txBody>
          </p:sp>
        </p:grpSp>
        <p:sp>
          <p:nvSpPr>
            <p:cNvPr id="48" name="Freeform: Shape 47"/>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8621630" y="3025541"/>
              <a:ext cx="294478" cy="295175"/>
              <a:chOff x="8642442" y="3025541"/>
              <a:chExt cx="294478" cy="295175"/>
            </a:xfrm>
          </p:grpSpPr>
          <p:sp>
            <p:nvSpPr>
              <p:cNvPr id="23" name="Rectangle 2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Triangle 2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8426775" y="3393792"/>
              <a:ext cx="294478" cy="295175"/>
              <a:chOff x="8642442" y="3025541"/>
              <a:chExt cx="294478" cy="295175"/>
            </a:xfrm>
          </p:grpSpPr>
          <p:sp>
            <p:nvSpPr>
              <p:cNvPr id="29" name="Rectangle 2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Triangle 2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Triangle 3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816486" y="3393792"/>
              <a:ext cx="294478" cy="295175"/>
              <a:chOff x="8642442" y="3025541"/>
              <a:chExt cx="294478" cy="295175"/>
            </a:xfrm>
          </p:grpSpPr>
          <p:sp>
            <p:nvSpPr>
              <p:cNvPr id="33" name="Rectangle 3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ight Triangle 3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ight Triangle 3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p:cNvGrpSpPr/>
            <p:nvPr/>
          </p:nvGrpSpPr>
          <p:grpSpPr>
            <a:xfrm>
              <a:off x="8426775" y="3766437"/>
              <a:ext cx="294478" cy="295175"/>
              <a:chOff x="8642442" y="3025541"/>
              <a:chExt cx="294478" cy="295175"/>
            </a:xfrm>
          </p:grpSpPr>
          <p:sp>
            <p:nvSpPr>
              <p:cNvPr id="37" name="Rectangle 3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ight Triangle 3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ight Triangle 3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p:cNvGrpSpPr/>
            <p:nvPr/>
          </p:nvGrpSpPr>
          <p:grpSpPr>
            <a:xfrm>
              <a:off x="9206198" y="3766437"/>
              <a:ext cx="294478" cy="295175"/>
              <a:chOff x="8642442" y="3025541"/>
              <a:chExt cx="294478" cy="295175"/>
            </a:xfrm>
          </p:grpSpPr>
          <p:sp>
            <p:nvSpPr>
              <p:cNvPr id="41" name="Rectangle 4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ight Triangle 4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Triangle 4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 name="Group 43"/>
            <p:cNvGrpSpPr/>
            <p:nvPr/>
          </p:nvGrpSpPr>
          <p:grpSpPr>
            <a:xfrm>
              <a:off x="8816486" y="3766436"/>
              <a:ext cx="294478" cy="295175"/>
              <a:chOff x="8642442" y="3025541"/>
              <a:chExt cx="294478" cy="295175"/>
            </a:xfrm>
          </p:grpSpPr>
          <p:sp>
            <p:nvSpPr>
              <p:cNvPr id="45" name="Rectangle 4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ight Triangle 4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ight Triangle 4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54760787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Introducing 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bg1"/>
                </a:solidFill>
              </a:rPr>
              <a:t>A relational </a:t>
            </a:r>
            <a:r>
              <a:rPr lang="en-US" sz="2000" dirty="0">
                <a:solidFill>
                  <a:schemeClr val="bg1"/>
                </a:solidFill>
                <a:latin typeface="+mn-lt"/>
              </a:rPr>
              <a:t>data warehouse-as-a-service</a:t>
            </a:r>
            <a:r>
              <a:rPr lang="en-US" sz="2000" dirty="0">
                <a:solidFill>
                  <a:schemeClr val="bg1"/>
                </a:solidFill>
              </a:rPr>
              <a:t>, fully managed by Microsoft. </a:t>
            </a:r>
          </a:p>
          <a:p>
            <a:pPr marL="0" indent="0" algn="ctr">
              <a:buNone/>
            </a:pPr>
            <a:r>
              <a:rPr lang="en-US" sz="2000" dirty="0">
                <a:solidFill>
                  <a:schemeClr val="bg1"/>
                </a:solidFill>
              </a:rPr>
              <a:t>Industries first </a:t>
            </a:r>
            <a:r>
              <a:rPr lang="en-US" sz="2000" dirty="0">
                <a:solidFill>
                  <a:schemeClr val="bg1"/>
                </a:solidFill>
                <a:latin typeface="+mn-lt"/>
              </a:rPr>
              <a:t>elastic</a:t>
            </a:r>
            <a:r>
              <a:rPr lang="en-US" sz="2000" dirty="0">
                <a:solidFill>
                  <a:schemeClr val="bg1"/>
                </a:solidFill>
              </a:rPr>
              <a:t> cloud data warehouse with proven SQL Server capabilities.</a:t>
            </a:r>
          </a:p>
          <a:p>
            <a:pPr marL="0" indent="0" algn="ctr">
              <a:buNone/>
            </a:pPr>
            <a:r>
              <a:rPr lang="en-US" sz="2000" dirty="0">
                <a:solidFill>
                  <a:schemeClr val="bg1"/>
                </a:solidFill>
              </a:rPr>
              <a:t>Support your </a:t>
            </a:r>
            <a:r>
              <a:rPr lang="en-US" sz="2000" dirty="0">
                <a:solidFill>
                  <a:schemeClr val="bg1"/>
                </a:solidFill>
                <a:latin typeface="+mn-lt"/>
              </a:rPr>
              <a:t>smallest to your largest</a:t>
            </a:r>
            <a:r>
              <a:rPr lang="en-US" sz="2000" dirty="0">
                <a:solidFill>
                  <a:schemeClr val="bg1"/>
                </a:solidFill>
              </a:rPr>
              <a:t> data storage needs.</a:t>
            </a:r>
            <a:endParaRPr lang="en-US" sz="2000" dirty="0">
              <a:solidFill>
                <a:schemeClr val="bg1"/>
              </a:solidFill>
              <a:latin typeface="+mn-lt"/>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a:lnSpc>
                <a:spcPct val="90000"/>
              </a:lnSpc>
              <a:spcAft>
                <a:spcPts val="1200"/>
              </a:spcAft>
            </a:pPr>
            <a:r>
              <a:rPr lang="en-US" sz="1400" dirty="0">
                <a:gradFill>
                  <a:gsLst>
                    <a:gs pos="2917">
                      <a:srgbClr val="000000"/>
                    </a:gs>
                    <a:gs pos="30000">
                      <a:srgbClr val="000000"/>
                    </a:gs>
                  </a:gsLst>
                  <a:lin ang="5400000" scaled="0"/>
                </a:gradFill>
              </a:rPr>
              <a:t>Scales beyond petabytes of data</a:t>
            </a:r>
          </a:p>
          <a:p>
            <a:pPr>
              <a:lnSpc>
                <a:spcPct val="90000"/>
              </a:lnSpc>
              <a:spcAft>
                <a:spcPts val="1200"/>
              </a:spcAft>
            </a:pPr>
            <a:r>
              <a:rPr lang="en-US" sz="1400" dirty="0">
                <a:gradFill>
                  <a:gsLst>
                    <a:gs pos="2917">
                      <a:srgbClr val="000000"/>
                    </a:gs>
                    <a:gs pos="30000">
                      <a:srgbClr val="000000"/>
                    </a:gs>
                  </a:gsLst>
                  <a:lin ang="5400000" scaled="0"/>
                </a:gradFill>
              </a:rPr>
              <a:t>Cloud DW Scale-out Processing</a:t>
            </a:r>
          </a:p>
          <a:p>
            <a:pPr>
              <a:lnSpc>
                <a:spcPct val="90000"/>
              </a:lnSpc>
              <a:spcAft>
                <a:spcPts val="1200"/>
              </a:spcAft>
            </a:pPr>
            <a:r>
              <a:rPr lang="en-US" sz="1400" dirty="0">
                <a:gradFill>
                  <a:gsLst>
                    <a:gs pos="2917">
                      <a:srgbClr val="000000"/>
                    </a:gs>
                    <a:gs pos="30000">
                      <a:srgbClr val="000000"/>
                    </a:gs>
                  </a:gsLst>
                  <a:lin ang="5400000" scaled="0"/>
                </a:gradFill>
              </a:rPr>
              <a:t>Instant-on compute scales in seconds</a:t>
            </a:r>
          </a:p>
          <a:p>
            <a:pPr>
              <a:lnSpc>
                <a:spcPct val="90000"/>
              </a:lnSpc>
              <a:spcAft>
                <a:spcPts val="1200"/>
              </a:spcAft>
            </a:pPr>
            <a:r>
              <a:rPr lang="en-US" sz="1400" dirty="0">
                <a:gradFill>
                  <a:gsLst>
                    <a:gs pos="2917">
                      <a:srgbClr val="000000"/>
                    </a:gs>
                    <a:gs pos="30000">
                      <a:srgbClr val="000000"/>
                    </a:gs>
                  </a:gsLst>
                  <a:lin ang="5400000" scaled="0"/>
                </a:gradFill>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err="1">
                    <a:solidFill>
                      <a:srgbClr val="FFFFFF"/>
                    </a:solidFill>
                    <a:latin typeface="Segoe Light"/>
                  </a:rPr>
                  <a:t>Saas</a:t>
                </a:r>
                <a:endParaRPr lang="en-US" sz="998" kern="0" dirty="0">
                  <a:solidFill>
                    <a:srgbClr val="FFFFFF"/>
                  </a:solidFill>
                  <a:latin typeface="Segoe Light"/>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Public</a:t>
                </a:r>
              </a:p>
              <a:p>
                <a:pPr algn="ctr" defTabSz="506845">
                  <a:lnSpc>
                    <a:spcPct val="80000"/>
                  </a:lnSpc>
                  <a:defRPr/>
                </a:pPr>
                <a:r>
                  <a:rPr lang="en-US" sz="998" kern="0" dirty="0">
                    <a:solidFill>
                      <a:srgbClr val="FFFFFF"/>
                    </a:solidFill>
                    <a:latin typeface="Segoe Light"/>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Get started in minutes</a:t>
              </a:r>
            </a:p>
            <a:p>
              <a:r>
                <a:rPr lang="en-US" dirty="0"/>
                <a:t>Integrated with Azure ML, PowerBI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err="1">
                <a:solidFill>
                  <a:srgbClr val="FFFFFF"/>
                </a:solidFill>
                <a:latin typeface="Segoe Light"/>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Simple billing compute &amp; storage</a:t>
              </a:r>
            </a:p>
            <a:p>
              <a:r>
                <a:rPr lang="en-US" dirty="0"/>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1600" kern="0" dirty="0">
                  <a:solidFill>
                    <a:srgbClr val="FFFFFF"/>
                  </a:solidFill>
                  <a:latin typeface="Segoe Light"/>
                </a:rPr>
                <a:t>Azure</a:t>
              </a:r>
              <a:endParaRPr lang="en-US" sz="998" kern="0" dirty="0">
                <a:solidFill>
                  <a:srgbClr val="FFFFFF"/>
                </a:solidFill>
                <a:latin typeface="Segoe Light"/>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err="1">
                <a:solidFill>
                  <a:srgbClr val="FFFFFF"/>
                </a:solidFill>
                <a:latin typeface="Segoe Light"/>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89893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Fully managed PaaS</a:t>
            </a:r>
          </a:p>
        </p:txBody>
      </p:sp>
      <p:pic>
        <p:nvPicPr>
          <p:cNvPr id="5" name="Picture 4"/>
          <p:cNvPicPr>
            <a:picLocks noChangeAspect="1"/>
          </p:cNvPicPr>
          <p:nvPr/>
        </p:nvPicPr>
        <p:blipFill>
          <a:blip r:embed="rId3"/>
          <a:stretch>
            <a:fillRect/>
          </a:stretch>
        </p:blipFill>
        <p:spPr>
          <a:xfrm>
            <a:off x="1180136" y="1063019"/>
            <a:ext cx="10078570" cy="5931010"/>
          </a:xfrm>
          <a:prstGeom prst="rect">
            <a:avLst/>
          </a:prstGeom>
        </p:spPr>
      </p:pic>
    </p:spTree>
    <p:extLst>
      <p:ext uri="{BB962C8B-B14F-4D97-AF65-F5344CB8AC3E}">
        <p14:creationId xmlns:p14="http://schemas.microsoft.com/office/powerpoint/2010/main" val="35689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051" y="1744662"/>
            <a:ext cx="12115800" cy="4801314"/>
          </a:xfrm>
        </p:spPr>
        <p:txBody>
          <a:bodyPr/>
          <a:lstStyle/>
          <a:p>
            <a:r>
              <a:rPr lang="en-US" dirty="0"/>
              <a:t>Store large volumes of data.</a:t>
            </a:r>
          </a:p>
          <a:p>
            <a:r>
              <a:rPr lang="en-US" dirty="0"/>
              <a:t>Consolidate disparate data into a single location.</a:t>
            </a:r>
          </a:p>
          <a:p>
            <a:r>
              <a:rPr lang="en-US" dirty="0"/>
              <a:t>Shape, model, transform and aggregate data.</a:t>
            </a:r>
          </a:p>
          <a:p>
            <a:r>
              <a:rPr lang="en-US" dirty="0"/>
              <a:t>Perform query analysis across large datasets.</a:t>
            </a:r>
          </a:p>
          <a:p>
            <a:r>
              <a:rPr lang="en-US" dirty="0"/>
              <a:t>Ad-hoc reporting across large data volumes.</a:t>
            </a:r>
          </a:p>
          <a:p>
            <a:r>
              <a:rPr lang="en-US"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051" y="982662"/>
            <a:ext cx="11888787" cy="572464"/>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183" y="5859462"/>
            <a:ext cx="11454282" cy="8998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4896" dirty="0">
                <a:gradFill>
                  <a:gsLst>
                    <a:gs pos="0">
                      <a:srgbClr val="FFFFFF"/>
                    </a:gs>
                    <a:gs pos="100000">
                      <a:srgbClr val="FFFFFF"/>
                    </a:gs>
                  </a:gsLst>
                  <a:lin ang="5400000" scaled="0"/>
                </a:gradFill>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018db0b-322c-4925-9fdb-2f34949f061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0242BDE30F014F83329AA536B70806" ma:contentTypeVersion="14" ma:contentTypeDescription="Create a new document." ma:contentTypeScope="" ma:versionID="61e14dbbf8e08a8ab4ea95551eeb838b">
  <xsd:schema xmlns:xsd="http://www.w3.org/2001/XMLSchema" xmlns:xs="http://www.w3.org/2001/XMLSchema" xmlns:p="http://schemas.microsoft.com/office/2006/metadata/properties" xmlns:ns1="http://schemas.microsoft.com/sharepoint/v3" xmlns:ns2="b018db0b-322c-4925-9fdb-2f34949f0610" xmlns:ns3="738c2dd8-7dd6-440d-aa04-76a8929a2564" targetNamespace="http://schemas.microsoft.com/office/2006/metadata/properties" ma:root="true" ma:fieldsID="31da9dec1efb6139bf90db12b99ee28a" ns1:_="" ns2:_="" ns3:_="">
    <xsd:import namespace="http://schemas.microsoft.com/sharepoint/v3"/>
    <xsd:import namespace="b018db0b-322c-4925-9fdb-2f34949f0610"/>
    <xsd:import namespace="738c2dd8-7dd6-440d-aa04-76a8929a256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18db0b-322c-4925-9fdb-2f34949f06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38c2dd8-7dd6-440d-aa04-76a8929a256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f39d70c-cb26-42e3-90dd-658a2fd7f3c2"/>
    <ds:schemaRef ds:uri="http://www.w3.org/XML/1998/namespace"/>
    <ds:schemaRef ds:uri="b018db0b-322c-4925-9fdb-2f34949f0610"/>
    <ds:schemaRef ds:uri="http://schemas.microsoft.com/sharepoint/v3"/>
  </ds:schemaRefs>
</ds:datastoreItem>
</file>

<file path=customXml/itemProps3.xml><?xml version="1.0" encoding="utf-8"?>
<ds:datastoreItem xmlns:ds="http://schemas.openxmlformats.org/officeDocument/2006/customXml" ds:itemID="{C5FDEA32-5A21-4A0D-984C-95E451985E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018db0b-322c-4925-9fdb-2f34949f0610"/>
    <ds:schemaRef ds:uri="738c2dd8-7dd6-440d-aa04-76a8929a25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3733</Words>
  <Application>Microsoft Office PowerPoint</Application>
  <PresentationFormat>Custom</PresentationFormat>
  <Paragraphs>1121</Paragraphs>
  <Slides>60</Slides>
  <Notes>35</Notes>
  <HiddenSlides>8</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60</vt:i4>
      </vt:variant>
    </vt:vector>
  </HeadingPairs>
  <TitlesOfParts>
    <vt:vector size="76" baseType="lpstr">
      <vt:lpstr>Arial</vt:lpstr>
      <vt:lpstr>Calibri</vt:lpstr>
      <vt:lpstr>Consolas</vt:lpstr>
      <vt:lpstr>Courier New</vt:lpstr>
      <vt:lpstr>Lucida Console</vt:lpstr>
      <vt:lpstr>Segoe</vt:lpstr>
      <vt:lpstr>Segoe Light</vt:lpstr>
      <vt:lpstr>Segoe UI</vt:lpstr>
      <vt:lpstr>Segoe UI Light</vt:lpstr>
      <vt:lpstr>Segoe UI Light (Headings)</vt:lpstr>
      <vt:lpstr>Segoe UI Semibold</vt:lpstr>
      <vt:lpstr>Segoe UI Semilight</vt:lpstr>
      <vt:lpstr>Wingdings</vt:lpstr>
      <vt:lpstr>Template</vt:lpstr>
      <vt:lpstr>C+E Readiness Template</vt:lpstr>
      <vt:lpstr>Modernizing Your Data Warehouse</vt:lpstr>
      <vt:lpstr>PowerPoint Presentation</vt:lpstr>
      <vt:lpstr>Introduction  to SQL DW</vt:lpstr>
      <vt:lpstr>Typical MDW Architecture</vt:lpstr>
      <vt:lpstr>Agenda</vt:lpstr>
      <vt:lpstr>PowerPoint Presentation</vt:lpstr>
      <vt:lpstr>Changes in Data Warehouse space </vt:lpstr>
      <vt:lpstr>Introducing Azure SQL DW Service</vt:lpstr>
      <vt:lpstr>Fully managed PaaS</vt:lpstr>
      <vt:lpstr>Suitable workloads </vt:lpstr>
      <vt:lpstr>Unsuitable workloads</vt:lpstr>
      <vt:lpstr>Base Patterns</vt:lpstr>
      <vt:lpstr>Resume / Pause Pattern</vt:lpstr>
      <vt:lpstr>SaaS customer isolation</vt:lpstr>
      <vt:lpstr>Big Data &amp; SQLDW</vt:lpstr>
      <vt:lpstr>Under the hood - Architecture</vt:lpstr>
      <vt:lpstr>MPP vs. SMP Architecture</vt:lpstr>
      <vt:lpstr>SQL DW Fundamentals</vt:lpstr>
      <vt:lpstr>Data Warehouse Units</vt:lpstr>
      <vt:lpstr>Separate compute from storage </vt:lpstr>
      <vt:lpstr>Independently scale compute </vt:lpstr>
      <vt:lpstr>Pause and resume workload</vt:lpstr>
      <vt:lpstr>Gen 2 Compute and Memory</vt:lpstr>
      <vt:lpstr>Gen 1 Compute and Memory</vt:lpstr>
      <vt:lpstr>Management Interfaces</vt:lpstr>
      <vt:lpstr>Scaling in the Portal</vt:lpstr>
      <vt:lpstr>Scaling via T-SQL and PowerShell</vt:lpstr>
      <vt:lpstr>Query Execution</vt:lpstr>
      <vt:lpstr>Distributing Data</vt:lpstr>
      <vt:lpstr>Row Store &amp; Column Store </vt:lpstr>
      <vt:lpstr>Scale out = Distributed tables </vt:lpstr>
      <vt:lpstr>Data Loading</vt:lpstr>
      <vt:lpstr>Data Loading</vt:lpstr>
      <vt:lpstr>PowerPoint Presentation</vt:lpstr>
      <vt:lpstr>Parallel Load</vt:lpstr>
      <vt:lpstr>Data Protection</vt:lpstr>
      <vt:lpstr>Backup Options</vt:lpstr>
      <vt:lpstr>Geo-redundancy</vt:lpstr>
      <vt:lpstr>Workload Management</vt:lpstr>
      <vt:lpstr>Concurrent queries</vt:lpstr>
      <vt:lpstr>Resource classes</vt:lpstr>
      <vt:lpstr>Gen 2 Concurrency – Static RC</vt:lpstr>
      <vt:lpstr>Dynamic Resource Classes</vt:lpstr>
      <vt:lpstr>Gen 2 Concurrency – Dynamic RC</vt:lpstr>
      <vt:lpstr>Operations not governed by resource classes </vt:lpstr>
      <vt:lpstr>Change a user's resource class</vt:lpstr>
      <vt:lpstr>Monitoring</vt:lpstr>
      <vt:lpstr>Monitoring Options</vt:lpstr>
      <vt:lpstr>Azure Portal</vt:lpstr>
      <vt:lpstr>Execution DMVs</vt:lpstr>
      <vt:lpstr>Limits</vt:lpstr>
      <vt:lpstr>Work load management</vt:lpstr>
      <vt:lpstr>Database objects</vt:lpstr>
      <vt:lpstr>Loading</vt:lpstr>
      <vt:lpstr>Queries</vt:lpstr>
      <vt:lpstr>Queries</vt:lpstr>
      <vt:lpstr>Queries</vt:lpstr>
      <vt:lpstr>Azure SQL DW Take-aways </vt:lpstr>
      <vt:lpstr>Additional Resources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2019-02-25T16:06:39Z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0x010100690242BDE30F014F83329AA536B70806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